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71" r:id="rId10"/>
    <p:sldId id="264" r:id="rId11"/>
    <p:sldId id="272" r:id="rId12"/>
    <p:sldId id="265" r:id="rId13"/>
    <p:sldId id="273" r:id="rId14"/>
    <p:sldId id="266" r:id="rId15"/>
    <p:sldId id="267" r:id="rId16"/>
    <p:sldId id="268" r:id="rId17"/>
    <p:sldId id="274" r:id="rId18"/>
    <p:sldId id="269" r:id="rId19"/>
    <p:sldId id="275" r:id="rId20"/>
    <p:sldId id="270"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29" y="31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4969B-4F01-45FF-9E22-28C10B9976F9}"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4969B-4F01-45FF-9E22-28C10B9976F9}"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4969B-4F01-45FF-9E22-28C10B9976F9}"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4969B-4F01-45FF-9E22-28C10B9976F9}"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4969B-4F01-45FF-9E22-28C10B9976F9}"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34969B-4F01-45FF-9E22-28C10B9976F9}"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4969B-4F01-45FF-9E22-28C10B9976F9}"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4969B-4F01-45FF-9E22-28C10B9976F9}"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4969B-4F01-45FF-9E22-28C10B9976F9}"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4969B-4F01-45FF-9E22-28C10B9976F9}"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3CB9E-FFE3-42EE-81F6-AE5CC34122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4969B-4F01-45FF-9E22-28C10B9976F9}"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3CB9E-FFE3-42EE-81F6-AE5CC3412257}"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C34969B-4F01-45FF-9E22-28C10B9976F9}" type="datetimeFigureOut">
              <a:rPr lang="en-US" smtClean="0"/>
              <a:t>10/28/2013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F73CB9E-FFE3-42EE-81F6-AE5CC34122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nsciousdiscipline.com/about/brain_state_model.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Conscious Discipline</a:t>
            </a:r>
            <a:endParaRPr lang="en-US" dirty="0"/>
          </a:p>
        </p:txBody>
      </p:sp>
      <p:sp>
        <p:nvSpPr>
          <p:cNvPr id="3" name="Subtitle 2"/>
          <p:cNvSpPr>
            <a:spLocks noGrp="1"/>
          </p:cNvSpPr>
          <p:nvPr>
            <p:ph type="subTitle" idx="1"/>
          </p:nvPr>
        </p:nvSpPr>
        <p:spPr/>
        <p:txBody>
          <a:bodyPr/>
          <a:lstStyle/>
          <a:p>
            <a:r>
              <a:rPr lang="en-US" dirty="0" smtClean="0"/>
              <a:t>Tier I Behavior Management at Galileo School for Gifted Learning, 2013-2014</a:t>
            </a:r>
            <a:endParaRPr lang="en-US" dirty="0"/>
          </a:p>
        </p:txBody>
      </p:sp>
    </p:spTree>
    <p:extLst>
      <p:ext uri="{BB962C8B-B14F-4D97-AF65-F5344CB8AC3E}">
        <p14:creationId xmlns:p14="http://schemas.microsoft.com/office/powerpoint/2010/main" val="392573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Encouragement</a:t>
            </a:r>
            <a:endParaRPr lang="en-US" sz="2400" dirty="0"/>
          </a:p>
        </p:txBody>
      </p:sp>
      <p:sp>
        <p:nvSpPr>
          <p:cNvPr id="3" name="Content Placeholder 2"/>
          <p:cNvSpPr>
            <a:spLocks noGrp="1"/>
          </p:cNvSpPr>
          <p:nvPr>
            <p:ph idx="1"/>
          </p:nvPr>
        </p:nvSpPr>
        <p:spPr>
          <a:xfrm>
            <a:off x="1009443" y="1807361"/>
            <a:ext cx="7125112" cy="2536039"/>
          </a:xfrm>
        </p:spPr>
        <p:txBody>
          <a:bodyPr/>
          <a:lstStyle/>
          <a:p>
            <a:r>
              <a:rPr lang="en-US" dirty="0" smtClean="0"/>
              <a:t>Power of Unity</a:t>
            </a:r>
          </a:p>
          <a:p>
            <a:r>
              <a:rPr lang="en-US" dirty="0" smtClean="0"/>
              <a:t>We are all in this together.</a:t>
            </a:r>
          </a:p>
          <a:p>
            <a:r>
              <a:rPr lang="en-US" dirty="0" smtClean="0"/>
              <a:t>Encouraging language: “You ______________ so ___________.  That was so helpful!”  (Example: You pushed your chair in so Johnny wouldn’t trip on it when he walked by.  That was so helpful!”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03" y="4484914"/>
            <a:ext cx="164592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5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Encouragement</a:t>
            </a:r>
            <a:endParaRPr lang="en-US" sz="2400" dirty="0"/>
          </a:p>
        </p:txBody>
      </p:sp>
      <p:sp>
        <p:nvSpPr>
          <p:cNvPr id="3" name="Content Placeholder 2"/>
          <p:cNvSpPr>
            <a:spLocks noGrp="1"/>
          </p:cNvSpPr>
          <p:nvPr>
            <p:ph idx="1"/>
          </p:nvPr>
        </p:nvSpPr>
        <p:spPr>
          <a:xfrm>
            <a:off x="1009443" y="1807361"/>
            <a:ext cx="7125112" cy="4288639"/>
          </a:xfrm>
        </p:spPr>
        <p:txBody>
          <a:bodyPr>
            <a:normAutofit/>
          </a:bodyPr>
          <a:lstStyle/>
          <a:p>
            <a:r>
              <a:rPr lang="en-US" dirty="0" smtClean="0"/>
              <a:t>Family and Friends Board/Book</a:t>
            </a:r>
          </a:p>
          <a:p>
            <a:r>
              <a:rPr lang="en-US" dirty="0" smtClean="0"/>
              <a:t>Job Board</a:t>
            </a:r>
          </a:p>
          <a:p>
            <a:pPr marL="0" indent="0">
              <a:buNone/>
            </a:pPr>
            <a:r>
              <a:rPr lang="en-US" dirty="0" smtClean="0"/>
              <a:t>Examples of jobs for Job Board</a:t>
            </a:r>
            <a:endParaRPr lang="en-US" dirty="0"/>
          </a:p>
          <a:p>
            <a:pPr marL="0" indent="0">
              <a:spcBef>
                <a:spcPts val="0"/>
              </a:spcBef>
              <a:spcAft>
                <a:spcPts val="0"/>
              </a:spcAft>
              <a:buNone/>
            </a:pPr>
            <a:r>
              <a:rPr lang="en-US" dirty="0" smtClean="0"/>
              <a:t>Secretary		Greeter			Messenger		Line Leader</a:t>
            </a:r>
          </a:p>
          <a:p>
            <a:pPr marL="0" indent="0">
              <a:spcBef>
                <a:spcPts val="0"/>
              </a:spcBef>
              <a:spcAft>
                <a:spcPts val="0"/>
              </a:spcAft>
              <a:buNone/>
            </a:pPr>
            <a:r>
              <a:rPr lang="en-US" dirty="0" smtClean="0"/>
              <a:t>Line Helper		Researcher 		Electrician		Door Holder</a:t>
            </a:r>
          </a:p>
          <a:p>
            <a:pPr marL="0" indent="0">
              <a:spcBef>
                <a:spcPts val="0"/>
              </a:spcBef>
              <a:spcAft>
                <a:spcPts val="0"/>
              </a:spcAft>
              <a:buNone/>
            </a:pPr>
            <a:r>
              <a:rPr lang="en-US" dirty="0" smtClean="0"/>
              <a:t>Snack Helper	Lunch Helper	Floor/Wall Monitor</a:t>
            </a:r>
          </a:p>
          <a:p>
            <a:pPr marL="0" indent="0">
              <a:spcBef>
                <a:spcPts val="0"/>
              </a:spcBef>
              <a:spcAft>
                <a:spcPts val="0"/>
              </a:spcAft>
              <a:buNone/>
            </a:pPr>
            <a:r>
              <a:rPr lang="en-US" dirty="0" smtClean="0"/>
              <a:t>Book Monitor	Fixer			Playground Helper</a:t>
            </a:r>
          </a:p>
          <a:p>
            <a:pPr marL="0" indent="0">
              <a:spcBef>
                <a:spcPts val="0"/>
              </a:spcBef>
              <a:spcAft>
                <a:spcPts val="0"/>
              </a:spcAft>
              <a:buNone/>
            </a:pPr>
            <a:r>
              <a:rPr lang="en-US" dirty="0" smtClean="0"/>
              <a:t>First Aid Giver	Encourager		Morning Message</a:t>
            </a:r>
          </a:p>
          <a:p>
            <a:pPr marL="0" indent="0">
              <a:spcBef>
                <a:spcPts val="0"/>
              </a:spcBef>
              <a:spcAft>
                <a:spcPts val="0"/>
              </a:spcAft>
              <a:buNone/>
            </a:pPr>
            <a:r>
              <a:rPr lang="en-US" dirty="0" smtClean="0"/>
              <a:t>Pet Caregiver	Cubby Checker	Kindness Recorder</a:t>
            </a:r>
          </a:p>
          <a:p>
            <a:pPr marL="0" indent="0">
              <a:spcBef>
                <a:spcPts val="0"/>
              </a:spcBef>
              <a:spcAft>
                <a:spcPts val="0"/>
              </a:spcAft>
              <a:buNone/>
            </a:pPr>
            <a:r>
              <a:rPr lang="en-US" dirty="0" smtClean="0"/>
              <a:t>Goodbye Wisher	</a:t>
            </a:r>
          </a:p>
          <a:p>
            <a:pPr marL="0" indent="0">
              <a:spcBef>
                <a:spcPts val="0"/>
              </a:spcBef>
              <a:spcAft>
                <a:spcPts val="0"/>
              </a:spcAft>
              <a:buNone/>
            </a:pPr>
            <a:endParaRPr lang="en-US" dirty="0" smtClean="0"/>
          </a:p>
          <a:p>
            <a:pPr marL="0" indent="0">
              <a:spcBef>
                <a:spcPts val="0"/>
              </a:spcBef>
              <a:spcAft>
                <a:spcPts val="0"/>
              </a:spcAft>
              <a:buNone/>
            </a:pP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112204"/>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53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Assertiveness</a:t>
            </a:r>
            <a:endParaRPr lang="en-US" sz="2400" dirty="0"/>
          </a:p>
        </p:txBody>
      </p:sp>
      <p:sp>
        <p:nvSpPr>
          <p:cNvPr id="3" name="Content Placeholder 2"/>
          <p:cNvSpPr>
            <a:spLocks noGrp="1"/>
          </p:cNvSpPr>
          <p:nvPr>
            <p:ph idx="1"/>
          </p:nvPr>
        </p:nvSpPr>
        <p:spPr>
          <a:xfrm>
            <a:off x="1009443" y="1807361"/>
            <a:ext cx="7125112" cy="2840839"/>
          </a:xfrm>
        </p:spPr>
        <p:txBody>
          <a:bodyPr/>
          <a:lstStyle/>
          <a:p>
            <a:r>
              <a:rPr lang="en-US" dirty="0" smtClean="0"/>
              <a:t>Power of Attention</a:t>
            </a:r>
          </a:p>
          <a:p>
            <a:r>
              <a:rPr lang="en-US" dirty="0" smtClean="0"/>
              <a:t>What you focus on, you get more out of.</a:t>
            </a:r>
          </a:p>
          <a:p>
            <a:r>
              <a:rPr lang="en-US" dirty="0" smtClean="0"/>
              <a:t>Assertive language: “Did you like it?  Go tell ________, ‘I don’t like it when you ___________.  Please ______.’” (Example: “Did you like it?  Go tell Johnny, ‘I don’t like it when you yell at me.  Please use a gentle voice when you talk to me.”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1676400" cy="155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9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Assertiveness</a:t>
            </a:r>
            <a:endParaRPr lang="en-US" sz="2400" dirty="0"/>
          </a:p>
        </p:txBody>
      </p:sp>
      <p:sp>
        <p:nvSpPr>
          <p:cNvPr id="3" name="Content Placeholder 2"/>
          <p:cNvSpPr>
            <a:spLocks noGrp="1"/>
          </p:cNvSpPr>
          <p:nvPr>
            <p:ph idx="1"/>
          </p:nvPr>
        </p:nvSpPr>
        <p:spPr>
          <a:xfrm>
            <a:off x="685800" y="1752600"/>
            <a:ext cx="5696157" cy="1012039"/>
          </a:xfrm>
        </p:spPr>
        <p:txBody>
          <a:bodyPr/>
          <a:lstStyle/>
          <a:p>
            <a:pPr marL="0" indent="0" algn="ctr">
              <a:buNone/>
            </a:pPr>
            <a:r>
              <a:rPr lang="en-US" b="1" dirty="0" smtClean="0"/>
              <a:t>Time Machine</a:t>
            </a:r>
          </a:p>
          <a:p>
            <a:pPr marL="0" indent="0">
              <a:buNone/>
            </a:pPr>
            <a:r>
              <a:rPr lang="en-US" dirty="0" smtClean="0"/>
              <a:t>How it works:</a:t>
            </a:r>
          </a:p>
          <a:p>
            <a:pPr marL="0" indent="0">
              <a:buNone/>
            </a:pPr>
            <a:endParaRPr lang="en-US" dirty="0" smtClean="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371600"/>
            <a:ext cx="16954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130818539"/>
              </p:ext>
            </p:extLst>
          </p:nvPr>
        </p:nvGraphicFramePr>
        <p:xfrm>
          <a:off x="457200" y="2667000"/>
          <a:ext cx="6096000" cy="35788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i="1" dirty="0" smtClean="0"/>
                        <a:t>Speaker Steps</a:t>
                      </a:r>
                      <a:endParaRPr lang="en-US" i="1" dirty="0"/>
                    </a:p>
                  </a:txBody>
                  <a:tcPr/>
                </a:tc>
                <a:tc>
                  <a:txBody>
                    <a:bodyPr/>
                    <a:lstStyle/>
                    <a:p>
                      <a:r>
                        <a:rPr lang="en-US" i="1" dirty="0" smtClean="0"/>
                        <a:t>Listener</a:t>
                      </a:r>
                      <a:r>
                        <a:rPr lang="en-US" i="1" baseline="0" dirty="0" smtClean="0"/>
                        <a:t> Steps</a:t>
                      </a:r>
                      <a:endParaRPr lang="en-US" i="1" dirty="0"/>
                    </a:p>
                  </a:txBody>
                  <a:tcPr/>
                </a:tc>
              </a:tr>
              <a:tr h="370840">
                <a:tc>
                  <a:txBody>
                    <a:bodyPr/>
                    <a:lstStyle/>
                    <a:p>
                      <a:r>
                        <a:rPr lang="en-US" sz="1050" b="1" dirty="0" smtClean="0"/>
                        <a:t>Step 1: </a:t>
                      </a:r>
                      <a:endParaRPr lang="en-US" sz="1050" b="1" dirty="0"/>
                    </a:p>
                  </a:txBody>
                  <a:tcPr/>
                </a:tc>
                <a:tc>
                  <a:txBody>
                    <a:bodyPr/>
                    <a:lstStyle/>
                    <a:p>
                      <a:endParaRPr lang="en-US" sz="1050" b="1" dirty="0"/>
                    </a:p>
                  </a:txBody>
                  <a:tcPr/>
                </a:tc>
              </a:tr>
              <a:tr h="370840">
                <a:tc>
                  <a:txBody>
                    <a:bodyPr/>
                    <a:lstStyle/>
                    <a:p>
                      <a:r>
                        <a:rPr lang="en-US" sz="1050" dirty="0" smtClean="0"/>
                        <a:t>Ask for willingness, “Are you willing to solve the problem?” If no, “When would be a good time?”</a:t>
                      </a:r>
                      <a:endParaRPr lang="en-US" sz="1050" dirty="0"/>
                    </a:p>
                  </a:txBody>
                  <a:tcPr/>
                </a:tc>
                <a:tc>
                  <a:txBody>
                    <a:bodyPr/>
                    <a:lstStyle/>
                    <a:p>
                      <a:r>
                        <a:rPr lang="en-US" sz="1050" dirty="0" smtClean="0"/>
                        <a:t>Acknowledging “Yes” or “No”</a:t>
                      </a:r>
                      <a:endParaRPr lang="en-US" sz="1050" dirty="0"/>
                    </a:p>
                  </a:txBody>
                  <a:tcPr/>
                </a:tc>
              </a:tr>
              <a:tr h="370840">
                <a:tc>
                  <a:txBody>
                    <a:bodyPr/>
                    <a:lstStyle/>
                    <a:p>
                      <a:r>
                        <a:rPr lang="en-US" sz="1050" b="1" dirty="0" smtClean="0"/>
                        <a:t>Step 2:</a:t>
                      </a:r>
                      <a:endParaRPr lang="en-US" sz="1050" b="1" dirty="0"/>
                    </a:p>
                  </a:txBody>
                  <a:tcPr/>
                </a:tc>
                <a:tc>
                  <a:txBody>
                    <a:bodyPr/>
                    <a:lstStyle/>
                    <a:p>
                      <a:endParaRPr lang="en-US" sz="1050" dirty="0"/>
                    </a:p>
                  </a:txBody>
                  <a:tcPr/>
                </a:tc>
              </a:tr>
              <a:tr h="370840">
                <a:tc>
                  <a:txBody>
                    <a:bodyPr/>
                    <a:lstStyle/>
                    <a:p>
                      <a:r>
                        <a:rPr lang="en-US" sz="1050" b="0" dirty="0" smtClean="0"/>
                        <a:t>“I don’t like it when you ______”</a:t>
                      </a:r>
                      <a:endParaRPr lang="en-US" sz="1050" b="0" dirty="0"/>
                    </a:p>
                  </a:txBody>
                  <a:tcPr/>
                </a:tc>
                <a:tc>
                  <a:txBody>
                    <a:bodyPr/>
                    <a:lstStyle/>
                    <a:p>
                      <a:r>
                        <a:rPr lang="en-US" sz="1050" dirty="0" smtClean="0"/>
                        <a:t>Mirror: “So you don’t like it when I ______.”</a:t>
                      </a:r>
                      <a:endParaRPr lang="en-US" sz="1050" dirty="0"/>
                    </a:p>
                  </a:txBody>
                  <a:tcPr/>
                </a:tc>
              </a:tr>
              <a:tr h="370840">
                <a:tc>
                  <a:txBody>
                    <a:bodyPr/>
                    <a:lstStyle/>
                    <a:p>
                      <a:r>
                        <a:rPr lang="en-US" sz="1050" b="1" dirty="0" smtClean="0"/>
                        <a:t>Step 3:</a:t>
                      </a:r>
                      <a:endParaRPr lang="en-US" sz="1050" b="1" dirty="0"/>
                    </a:p>
                  </a:txBody>
                  <a:tcPr/>
                </a:tc>
                <a:tc>
                  <a:txBody>
                    <a:bodyPr/>
                    <a:lstStyle/>
                    <a:p>
                      <a:endParaRPr lang="en-US" sz="1050" dirty="0"/>
                    </a:p>
                  </a:txBody>
                  <a:tcPr/>
                </a:tc>
              </a:tr>
              <a:tr h="370840">
                <a:tc>
                  <a:txBody>
                    <a:bodyPr/>
                    <a:lstStyle/>
                    <a:p>
                      <a:r>
                        <a:rPr lang="en-US" sz="1050" b="0" dirty="0" smtClean="0"/>
                        <a:t>“What I want is _______.”</a:t>
                      </a:r>
                      <a:endParaRPr lang="en-US" sz="1050" b="0" dirty="0"/>
                    </a:p>
                  </a:txBody>
                  <a:tcPr/>
                </a:tc>
                <a:tc>
                  <a:txBody>
                    <a:bodyPr/>
                    <a:lstStyle/>
                    <a:p>
                      <a:r>
                        <a:rPr lang="en-US" sz="1050" dirty="0" smtClean="0"/>
                        <a:t>“Okay I can do that.”</a:t>
                      </a:r>
                      <a:endParaRPr lang="en-US" sz="1050" dirty="0"/>
                    </a:p>
                  </a:txBody>
                  <a:tcPr/>
                </a:tc>
              </a:tr>
              <a:tr h="370840">
                <a:tc>
                  <a:txBody>
                    <a:bodyPr/>
                    <a:lstStyle/>
                    <a:p>
                      <a:r>
                        <a:rPr lang="en-US" sz="1050" b="1" dirty="0" smtClean="0"/>
                        <a:t>Step 4:</a:t>
                      </a:r>
                      <a:endParaRPr lang="en-US" sz="1050" b="1" dirty="0"/>
                    </a:p>
                  </a:txBody>
                  <a:tcPr/>
                </a:tc>
                <a:tc>
                  <a:txBody>
                    <a:bodyPr/>
                    <a:lstStyle/>
                    <a:p>
                      <a:endParaRPr lang="en-US" sz="1050" dirty="0"/>
                    </a:p>
                  </a:txBody>
                  <a:tcPr/>
                </a:tc>
              </a:tr>
              <a:tr h="370840">
                <a:tc>
                  <a:txBody>
                    <a:bodyPr/>
                    <a:lstStyle/>
                    <a:p>
                      <a:r>
                        <a:rPr lang="en-US" sz="1050" b="0" dirty="0" smtClean="0"/>
                        <a:t>“You can count on me.” + handshake</a:t>
                      </a:r>
                      <a:endParaRPr lang="en-US" sz="1050" b="0" dirty="0"/>
                    </a:p>
                  </a:txBody>
                  <a:tcPr/>
                </a:tc>
                <a:tc>
                  <a:txBody>
                    <a:bodyPr/>
                    <a:lstStyle/>
                    <a:p>
                      <a:r>
                        <a:rPr lang="en-US" sz="1050" dirty="0" smtClean="0"/>
                        <a:t>“You can count</a:t>
                      </a:r>
                      <a:r>
                        <a:rPr lang="en-US" sz="1050" baseline="0" dirty="0" smtClean="0"/>
                        <a:t> on me.” + handshake</a:t>
                      </a:r>
                      <a:endParaRPr lang="en-US" sz="1050" dirty="0"/>
                    </a:p>
                  </a:txBody>
                  <a:tcPr/>
                </a:tc>
              </a:tr>
            </a:tbl>
          </a:graphicData>
        </a:graphic>
      </p:graphicFrame>
    </p:spTree>
    <p:extLst>
      <p:ext uri="{BB962C8B-B14F-4D97-AF65-F5344CB8AC3E}">
        <p14:creationId xmlns:p14="http://schemas.microsoft.com/office/powerpoint/2010/main" val="229352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Seven Skills of Discipline: Choices</a:t>
            </a:r>
            <a:endParaRPr lang="en-US" sz="2800" dirty="0"/>
          </a:p>
        </p:txBody>
      </p:sp>
      <p:sp>
        <p:nvSpPr>
          <p:cNvPr id="3" name="Content Placeholder 2"/>
          <p:cNvSpPr>
            <a:spLocks noGrp="1"/>
          </p:cNvSpPr>
          <p:nvPr>
            <p:ph idx="1"/>
          </p:nvPr>
        </p:nvSpPr>
        <p:spPr>
          <a:xfrm>
            <a:off x="1009443" y="1807361"/>
            <a:ext cx="7125112" cy="2764639"/>
          </a:xfrm>
        </p:spPr>
        <p:txBody>
          <a:bodyPr/>
          <a:lstStyle/>
          <a:p>
            <a:r>
              <a:rPr lang="en-US" dirty="0" smtClean="0"/>
              <a:t>Power of Free Will</a:t>
            </a:r>
          </a:p>
          <a:p>
            <a:r>
              <a:rPr lang="en-US" dirty="0" smtClean="0"/>
              <a:t>The only person you can “make” change is yourself.</a:t>
            </a:r>
          </a:p>
          <a:p>
            <a:r>
              <a:rPr lang="en-US" dirty="0" smtClean="0"/>
              <a:t>Choice language: “You may _______ or ______.  What’s best for you?”  (Example: You may sit quietly in your chair to finish your work or you may sit quietly on the floor to finish your work.  What’s best for you?”</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72000"/>
            <a:ext cx="1828800" cy="169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5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Seven Skills of Discipline: Empathy</a:t>
            </a:r>
            <a:endParaRPr lang="en-US" sz="2800" dirty="0"/>
          </a:p>
        </p:txBody>
      </p:sp>
      <p:sp>
        <p:nvSpPr>
          <p:cNvPr id="3" name="Content Placeholder 2"/>
          <p:cNvSpPr>
            <a:spLocks noGrp="1"/>
          </p:cNvSpPr>
          <p:nvPr>
            <p:ph idx="1"/>
          </p:nvPr>
        </p:nvSpPr>
        <p:spPr>
          <a:xfrm>
            <a:off x="1009443" y="1807361"/>
            <a:ext cx="7125112" cy="2612239"/>
          </a:xfrm>
        </p:spPr>
        <p:txBody>
          <a:bodyPr/>
          <a:lstStyle/>
          <a:p>
            <a:r>
              <a:rPr lang="en-US" dirty="0" smtClean="0"/>
              <a:t>Power of Acceptance</a:t>
            </a:r>
          </a:p>
          <a:p>
            <a:r>
              <a:rPr lang="en-US" dirty="0" smtClean="0"/>
              <a:t>The moment is as it is.</a:t>
            </a:r>
          </a:p>
          <a:p>
            <a:r>
              <a:rPr lang="en-US" dirty="0" smtClean="0"/>
              <a:t>Empathetic language: “You seem _________.  Something happened?”  (Example: You seem angry.  Your face is going like this, and your arms are doing this.  Something happened?”)</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95800"/>
            <a:ext cx="1676400" cy="155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0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Positive Intent</a:t>
            </a:r>
            <a:endParaRPr lang="en-US" sz="2400" dirty="0"/>
          </a:p>
        </p:txBody>
      </p:sp>
      <p:sp>
        <p:nvSpPr>
          <p:cNvPr id="3" name="Content Placeholder 2"/>
          <p:cNvSpPr>
            <a:spLocks noGrp="1"/>
          </p:cNvSpPr>
          <p:nvPr>
            <p:ph idx="1"/>
          </p:nvPr>
        </p:nvSpPr>
        <p:spPr>
          <a:xfrm>
            <a:off x="1009443" y="1807361"/>
            <a:ext cx="7125112" cy="2993239"/>
          </a:xfrm>
        </p:spPr>
        <p:txBody>
          <a:bodyPr/>
          <a:lstStyle/>
          <a:p>
            <a:r>
              <a:rPr lang="en-US" dirty="0" smtClean="0"/>
              <a:t>Power of Love</a:t>
            </a:r>
          </a:p>
          <a:p>
            <a:r>
              <a:rPr lang="en-US" dirty="0" smtClean="0"/>
              <a:t>See the best in others.</a:t>
            </a:r>
          </a:p>
          <a:p>
            <a:r>
              <a:rPr lang="en-US" dirty="0" smtClean="0"/>
              <a:t>Positive language: “You wanted _____.  You may not ______.  _______ hurts.  When you want _____ say or do _______.”  (Example: “You wanted the line to move faster.  You may not push and shove people to make the line move faster.  Pushing and shoving people hurts.  When you want to get the line to move faster, say, ‘Please move faster.’”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029200"/>
            <a:ext cx="169101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Positive Intent</a:t>
            </a:r>
            <a:endParaRPr lang="en-US" sz="2400" dirty="0"/>
          </a:p>
        </p:txBody>
      </p:sp>
      <p:sp>
        <p:nvSpPr>
          <p:cNvPr id="3" name="Content Placeholder 2"/>
          <p:cNvSpPr>
            <a:spLocks noGrp="1"/>
          </p:cNvSpPr>
          <p:nvPr>
            <p:ph idx="1"/>
          </p:nvPr>
        </p:nvSpPr>
        <p:spPr>
          <a:xfrm>
            <a:off x="1009443" y="1807361"/>
            <a:ext cx="7125112" cy="2993239"/>
          </a:xfrm>
        </p:spPr>
        <p:txBody>
          <a:bodyPr/>
          <a:lstStyle/>
          <a:p>
            <a:pPr marL="0" indent="0" algn="ctr">
              <a:buNone/>
            </a:pPr>
            <a:r>
              <a:rPr lang="en-US" b="1" dirty="0" smtClean="0"/>
              <a:t>Celebrations!</a:t>
            </a:r>
          </a:p>
          <a:p>
            <a:r>
              <a:rPr lang="en-US" dirty="0" smtClean="0"/>
              <a:t>We celebrate achievements that may seem small to us but can be huge to a student!</a:t>
            </a:r>
          </a:p>
          <a:p>
            <a:r>
              <a:rPr lang="en-US" dirty="0" smtClean="0"/>
              <a:t>Celebrate each child’s unique talents, accomplishments, and events.  The mort important thing about celebrations is to use it to notice all of the diverse talents and events in your children’s lives, from making a rap song, to an “A” on a math test, to learning to tie shoes.  I often use </a:t>
            </a:r>
            <a:r>
              <a:rPr lang="en-US" dirty="0" err="1" smtClean="0"/>
              <a:t>Emodo</a:t>
            </a:r>
            <a:r>
              <a:rPr lang="en-US" dirty="0" smtClean="0"/>
              <a:t> badges for this!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029200"/>
            <a:ext cx="169101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2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Consequences</a:t>
            </a:r>
            <a:endParaRPr lang="en-US" sz="2400" dirty="0"/>
          </a:p>
        </p:txBody>
      </p:sp>
      <p:sp>
        <p:nvSpPr>
          <p:cNvPr id="3" name="Content Placeholder 2"/>
          <p:cNvSpPr>
            <a:spLocks noGrp="1"/>
          </p:cNvSpPr>
          <p:nvPr>
            <p:ph idx="1"/>
          </p:nvPr>
        </p:nvSpPr>
        <p:spPr>
          <a:xfrm>
            <a:off x="1009443" y="1807361"/>
            <a:ext cx="7125112" cy="3298039"/>
          </a:xfrm>
        </p:spPr>
        <p:txBody>
          <a:bodyPr/>
          <a:lstStyle/>
          <a:p>
            <a:r>
              <a:rPr lang="en-US" dirty="0" smtClean="0"/>
              <a:t>Power of Intention</a:t>
            </a:r>
          </a:p>
          <a:p>
            <a:r>
              <a:rPr lang="en-US" dirty="0" smtClean="0"/>
              <a:t>Mistakes are opportunities to learn.</a:t>
            </a:r>
          </a:p>
          <a:p>
            <a:r>
              <a:rPr lang="en-US" dirty="0" smtClean="0"/>
              <a:t>Consequence language:  “You may ______ or ______.  If you ______ again, you will ______.  Tell me what will happen if you _______ again.”  (Example: “You may use the crayon to draw on the blue paper or you may use the crayon to draw on the yellow paper.  If you use your crayon to draw on the desk again, you will not be able to use crayons for your project.  Tell me what will happen if you use your crayon to draw on the desk again.”)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657" y="5181599"/>
            <a:ext cx="1285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734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Seven Skills of Discipline: Consequences</a:t>
            </a:r>
            <a:endParaRPr lang="en-US" sz="2400" dirty="0"/>
          </a:p>
        </p:txBody>
      </p:sp>
      <p:sp>
        <p:nvSpPr>
          <p:cNvPr id="3" name="Content Placeholder 2"/>
          <p:cNvSpPr>
            <a:spLocks noGrp="1"/>
          </p:cNvSpPr>
          <p:nvPr>
            <p:ph idx="1"/>
          </p:nvPr>
        </p:nvSpPr>
        <p:spPr>
          <a:xfrm>
            <a:off x="304800" y="1371601"/>
            <a:ext cx="8534400" cy="5257800"/>
          </a:xfrm>
        </p:spPr>
        <p:txBody>
          <a:bodyPr>
            <a:normAutofit fontScale="77500" lnSpcReduction="20000"/>
          </a:bodyPr>
          <a:lstStyle/>
          <a:p>
            <a:r>
              <a:rPr lang="en-US" dirty="0" smtClean="0"/>
              <a:t>Steps for Problem Solving in a Group Setting (Class Meetings)</a:t>
            </a:r>
          </a:p>
          <a:p>
            <a:r>
              <a:rPr lang="en-US" dirty="0" smtClean="0"/>
              <a:t>Step 1: Unifying act</a:t>
            </a:r>
          </a:p>
          <a:p>
            <a:pPr lvl="1"/>
            <a:r>
              <a:rPr lang="en-US" dirty="0" smtClean="0"/>
              <a:t>For younger learners: “Put your thinking cap on” or “Put on your listening ears.” (with accompanying motions)</a:t>
            </a:r>
          </a:p>
          <a:p>
            <a:pPr lvl="1"/>
            <a:r>
              <a:rPr lang="en-US" dirty="0" smtClean="0"/>
              <a:t>For older learners: Recite a creed, pledge, poem, etc., that the class has adopted to re-commit the class to adhere to class agreements (I use my classroom expectations)</a:t>
            </a:r>
          </a:p>
          <a:p>
            <a:r>
              <a:rPr lang="en-US" dirty="0" smtClean="0"/>
              <a:t>Step 2: A Suggested Format from Becky Bailey</a:t>
            </a:r>
          </a:p>
          <a:p>
            <a:pPr lvl="1"/>
            <a:r>
              <a:rPr lang="en-US" dirty="0" smtClean="0"/>
              <a:t>The person presenting the problem says, “I’ve noticed____.”  Then s/he describes what has been witnessed without making judgments.  “To describe” means to act like a photographer and talk only about the things that a camera can see.  (Example: “I’ve noticed some students are lining up out of turn,” not, “some students are being rude.”  A camera cannot see “rude.”)</a:t>
            </a:r>
          </a:p>
          <a:p>
            <a:pPr lvl="2"/>
            <a:r>
              <a:rPr lang="en-US" dirty="0" smtClean="0"/>
              <a:t>Speaker: “I’ve noticed _______.”</a:t>
            </a:r>
          </a:p>
          <a:p>
            <a:pPr lvl="2"/>
            <a:r>
              <a:rPr lang="en-US" dirty="0" smtClean="0"/>
              <a:t>Teacher: “Has anyone else noticed this?”</a:t>
            </a:r>
          </a:p>
          <a:p>
            <a:pPr lvl="2"/>
            <a:r>
              <a:rPr lang="en-US" dirty="0" smtClean="0"/>
              <a:t>Speaker: “This is a problem for me because _____.”</a:t>
            </a:r>
          </a:p>
          <a:p>
            <a:pPr lvl="2"/>
            <a:r>
              <a:rPr lang="en-US" dirty="0" smtClean="0"/>
              <a:t>Teacher: “Is this a problem for anyone else?”</a:t>
            </a:r>
          </a:p>
          <a:p>
            <a:pPr lvl="2"/>
            <a:r>
              <a:rPr lang="en-US" dirty="0" smtClean="0"/>
              <a:t>Teacher: Summarize and restate the problem with positive intent given to all those involved.  “So our School Family problem is _____.”</a:t>
            </a:r>
          </a:p>
          <a:p>
            <a:pPr lvl="2"/>
            <a:r>
              <a:rPr lang="en-US" dirty="0" smtClean="0"/>
              <a:t>Teacher: “What can we do?’ (brainstorm possible solutions)</a:t>
            </a:r>
          </a:p>
          <a:p>
            <a:pPr lvl="2"/>
            <a:r>
              <a:rPr lang="en-US" dirty="0" smtClean="0"/>
              <a:t>Teacher: “Let’s practice our solution(s)!” (role play, write, etc.)</a:t>
            </a:r>
          </a:p>
          <a:p>
            <a:pPr lvl="2"/>
            <a:r>
              <a:rPr lang="en-US" dirty="0" smtClean="0"/>
              <a:t>Teacher: How will we know if this solution is working? (set up an evaluation system and procedure.)</a:t>
            </a:r>
          </a:p>
          <a:p>
            <a:endParaRPr lang="en-US" dirty="0" smtClean="0"/>
          </a:p>
        </p:txBody>
      </p:sp>
    </p:spTree>
    <p:extLst>
      <p:ext uri="{BB962C8B-B14F-4D97-AF65-F5344CB8AC3E}">
        <p14:creationId xmlns:p14="http://schemas.microsoft.com/office/powerpoint/2010/main" val="384012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State Model</a:t>
            </a:r>
            <a:endParaRPr lang="en-US" dirty="0"/>
          </a:p>
        </p:txBody>
      </p:sp>
      <p:sp>
        <p:nvSpPr>
          <p:cNvPr id="3" name="Content Placeholder 2"/>
          <p:cNvSpPr>
            <a:spLocks noGrp="1"/>
          </p:cNvSpPr>
          <p:nvPr>
            <p:ph idx="1"/>
          </p:nvPr>
        </p:nvSpPr>
        <p:spPr>
          <a:xfrm>
            <a:off x="1009443" y="1807361"/>
            <a:ext cx="7125112" cy="2459839"/>
          </a:xfrm>
        </p:spPr>
        <p:txBody>
          <a:bodyPr/>
          <a:lstStyle/>
          <a:p>
            <a:r>
              <a:rPr lang="en-US" dirty="0" smtClean="0"/>
              <a:t>Brain Stem: Survival State</a:t>
            </a:r>
          </a:p>
          <a:p>
            <a:pPr lvl="1"/>
            <a:r>
              <a:rPr lang="en-US" dirty="0" smtClean="0"/>
              <a:t>Children </a:t>
            </a:r>
            <a:r>
              <a:rPr lang="en-US" i="1" dirty="0" smtClean="0"/>
              <a:t>and</a:t>
            </a:r>
            <a:r>
              <a:rPr lang="en-US" dirty="0" smtClean="0"/>
              <a:t> adults who are “living in” (thinking, reacting with) their brain stem are in a constant state of fight or flight.  They need to know, “Am I safe?”</a:t>
            </a:r>
          </a:p>
          <a:p>
            <a:pPr lvl="1"/>
            <a:r>
              <a:rPr lang="en-US" dirty="0" smtClean="0"/>
              <a:t>The </a:t>
            </a:r>
            <a:r>
              <a:rPr lang="en-US" i="1" dirty="0" smtClean="0"/>
              <a:t>only</a:t>
            </a:r>
            <a:r>
              <a:rPr lang="en-US" dirty="0" smtClean="0"/>
              <a:t> way to soothe the survival state is through the creation of </a:t>
            </a:r>
            <a:r>
              <a:rPr lang="en-US" i="1" dirty="0" smtClean="0"/>
              <a:t>safety</a:t>
            </a:r>
            <a:r>
              <a:rPr lang="en-US" dirty="0" smtClean="0"/>
              <a:t>.</a:t>
            </a:r>
          </a:p>
          <a:p>
            <a:pPr lvl="1"/>
            <a:endParaRPr lang="en-US" dirty="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581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652" y="3632024"/>
            <a:ext cx="4036748" cy="253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21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this isn’t enough?</a:t>
            </a:r>
            <a:endParaRPr lang="en-US" dirty="0"/>
          </a:p>
        </p:txBody>
      </p:sp>
      <p:sp>
        <p:nvSpPr>
          <p:cNvPr id="5" name="Text Placeholder 4"/>
          <p:cNvSpPr>
            <a:spLocks noGrp="1"/>
          </p:cNvSpPr>
          <p:nvPr>
            <p:ph type="body" idx="1"/>
          </p:nvPr>
        </p:nvSpPr>
        <p:spPr/>
        <p:txBody>
          <a:bodyPr/>
          <a:lstStyle/>
          <a:p>
            <a:r>
              <a:rPr lang="en-US" dirty="0" smtClean="0"/>
              <a:t>Tier 2 and Tier 3</a:t>
            </a:r>
            <a:endParaRPr lang="en-US" dirty="0"/>
          </a:p>
        </p:txBody>
      </p:sp>
    </p:spTree>
    <p:extLst>
      <p:ext uri="{BB962C8B-B14F-4D97-AF65-F5344CB8AC3E}">
        <p14:creationId xmlns:p14="http://schemas.microsoft.com/office/powerpoint/2010/main" val="142271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4724400" cy="685800"/>
          </a:xfrm>
        </p:spPr>
        <p:txBody>
          <a:bodyPr/>
          <a:lstStyle/>
          <a:p>
            <a:r>
              <a:rPr lang="en-US" dirty="0" smtClean="0"/>
              <a:t>Tier 2 Behavior Support</a:t>
            </a:r>
            <a:endParaRPr lang="en-US" dirty="0"/>
          </a:p>
        </p:txBody>
      </p:sp>
      <p:sp>
        <p:nvSpPr>
          <p:cNvPr id="5" name="Content Placeholder 4"/>
          <p:cNvSpPr>
            <a:spLocks noGrp="1"/>
          </p:cNvSpPr>
          <p:nvPr>
            <p:ph type="body" sz="half" idx="2"/>
          </p:nvPr>
        </p:nvSpPr>
        <p:spPr>
          <a:xfrm>
            <a:off x="381000" y="1981200"/>
            <a:ext cx="3481387" cy="2530200"/>
          </a:xfrm>
        </p:spPr>
        <p:txBody>
          <a:bodyPr/>
          <a:lstStyle/>
          <a:p>
            <a:pPr marL="171450" indent="-171450">
              <a:buFont typeface="Arial" pitchFamily="34" charset="0"/>
              <a:buChar char="•"/>
            </a:pPr>
            <a:r>
              <a:rPr lang="en-US" dirty="0" smtClean="0"/>
              <a:t>Email me your concerns </a:t>
            </a:r>
          </a:p>
          <a:p>
            <a:pPr marL="171450" indent="-171450">
              <a:buFont typeface="Arial" pitchFamily="34" charset="0"/>
              <a:buChar char="•"/>
            </a:pPr>
            <a:r>
              <a:rPr lang="en-US" dirty="0" smtClean="0"/>
              <a:t>Begin MTSS</a:t>
            </a:r>
          </a:p>
          <a:p>
            <a:pPr marL="628650" lvl="1" indent="-171450">
              <a:buFont typeface="Arial" pitchFamily="34" charset="0"/>
              <a:buChar char="•"/>
            </a:pPr>
            <a:r>
              <a:rPr lang="en-US" dirty="0" smtClean="0"/>
              <a:t>Behavior Observation</a:t>
            </a:r>
          </a:p>
          <a:p>
            <a:pPr marL="628650" lvl="1" indent="-171450">
              <a:buFont typeface="Arial" pitchFamily="34" charset="0"/>
              <a:buChar char="•"/>
            </a:pPr>
            <a:r>
              <a:rPr lang="en-US" dirty="0" smtClean="0"/>
              <a:t>FBA</a:t>
            </a:r>
          </a:p>
          <a:p>
            <a:pPr marL="628650" lvl="1" indent="-171450">
              <a:buFont typeface="Arial" pitchFamily="34" charset="0"/>
              <a:buChar char="•"/>
            </a:pPr>
            <a:r>
              <a:rPr lang="en-US" dirty="0" smtClean="0"/>
              <a:t>BIP</a:t>
            </a:r>
          </a:p>
          <a:p>
            <a:pPr marL="171450" indent="-171450">
              <a:buFont typeface="Arial" pitchFamily="34" charset="0"/>
              <a:buChar char="•"/>
            </a:pPr>
            <a:r>
              <a:rPr lang="en-US" dirty="0" smtClean="0"/>
              <a:t>PBS</a:t>
            </a:r>
          </a:p>
          <a:p>
            <a:pPr marL="171450" indent="-171450">
              <a:buFont typeface="Arial" pitchFamily="34" charset="0"/>
              <a:buChar char="•"/>
            </a:pPr>
            <a:r>
              <a:rPr lang="en-US" dirty="0" smtClean="0"/>
              <a:t>Small Group Counseling</a:t>
            </a:r>
            <a:endParaRPr lang="en-US" dirty="0"/>
          </a:p>
        </p:txBody>
      </p:sp>
      <p:sp>
        <p:nvSpPr>
          <p:cNvPr id="6" name="Picture Placeholder 5"/>
          <p:cNvSpPr>
            <a:spLocks noGrp="1"/>
          </p:cNvSpPr>
          <p:nvPr>
            <p:ph type="pic" sz="quarter" idx="14"/>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447800"/>
            <a:ext cx="52387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14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Counseling</a:t>
            </a:r>
            <a:endParaRPr lang="en-US" dirty="0"/>
          </a:p>
        </p:txBody>
      </p:sp>
      <p:sp>
        <p:nvSpPr>
          <p:cNvPr id="3" name="Text Placeholder 2"/>
          <p:cNvSpPr>
            <a:spLocks noGrp="1"/>
          </p:cNvSpPr>
          <p:nvPr>
            <p:ph type="body" sz="half" idx="2"/>
          </p:nvPr>
        </p:nvSpPr>
        <p:spPr/>
        <p:txBody>
          <a:bodyPr/>
          <a:lstStyle/>
          <a:p>
            <a:pPr marL="171450" indent="-171450">
              <a:buFont typeface="Arial" pitchFamily="34" charset="0"/>
              <a:buChar char="•"/>
            </a:pPr>
            <a:r>
              <a:rPr lang="en-US" dirty="0" smtClean="0"/>
              <a:t>Focusing on those students identified by teachers and staff as “at risk.”</a:t>
            </a:r>
          </a:p>
          <a:p>
            <a:pPr marL="171450" indent="-171450">
              <a:buFont typeface="Arial" pitchFamily="34" charset="0"/>
              <a:buChar char="•"/>
            </a:pPr>
            <a:r>
              <a:rPr lang="en-US" dirty="0" smtClean="0"/>
              <a:t>Behavior Support and Counseling</a:t>
            </a:r>
          </a:p>
          <a:p>
            <a:pPr marL="171450" indent="-171450">
              <a:buFont typeface="Arial" pitchFamily="34" charset="0"/>
              <a:buChar char="•"/>
            </a:pPr>
            <a:r>
              <a:rPr lang="en-US" dirty="0" smtClean="0"/>
              <a:t>Small Group</a:t>
            </a:r>
          </a:p>
          <a:p>
            <a:pPr marL="171450" indent="-171450">
              <a:buFont typeface="Arial" pitchFamily="34" charset="0"/>
              <a:buChar char="•"/>
            </a:pPr>
            <a:r>
              <a:rPr lang="en-US" dirty="0" smtClean="0"/>
              <a:t>10 week courses</a:t>
            </a:r>
            <a:endParaRPr lang="en-US" dirty="0"/>
          </a:p>
        </p:txBody>
      </p:sp>
      <p:sp>
        <p:nvSpPr>
          <p:cNvPr id="4" name="Picture Placeholder 3"/>
          <p:cNvSpPr>
            <a:spLocks noGrp="1"/>
          </p:cNvSpPr>
          <p:nvPr>
            <p:ph type="pic" sz="quarter" idx="14"/>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447800"/>
            <a:ext cx="388048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16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677358" cy="924475"/>
          </a:xfrm>
        </p:spPr>
        <p:txBody>
          <a:bodyPr/>
          <a:lstStyle/>
          <a:p>
            <a:r>
              <a:rPr lang="en-US" dirty="0" smtClean="0"/>
              <a:t>What is Positive Behavior Support?</a:t>
            </a:r>
            <a:endParaRPr lang="en-US" dirty="0"/>
          </a:p>
        </p:txBody>
      </p:sp>
      <p:sp>
        <p:nvSpPr>
          <p:cNvPr id="5" name="Content Placeholder 4"/>
          <p:cNvSpPr>
            <a:spLocks noGrp="1"/>
          </p:cNvSpPr>
          <p:nvPr>
            <p:ph idx="1"/>
          </p:nvPr>
        </p:nvSpPr>
        <p:spPr/>
        <p:txBody>
          <a:bodyPr/>
          <a:lstStyle/>
          <a:p>
            <a:r>
              <a:rPr lang="en-US" dirty="0" smtClean="0"/>
              <a:t>“Positive </a:t>
            </a:r>
            <a:r>
              <a:rPr lang="en-US" dirty="0"/>
              <a:t>behavior support (PBS) involves the changing situations and events that people with </a:t>
            </a:r>
            <a:r>
              <a:rPr lang="en-US" dirty="0" smtClean="0"/>
              <a:t>problem </a:t>
            </a:r>
            <a:r>
              <a:rPr lang="en-US" dirty="0"/>
              <a:t>behaviors experience in order to reduce </a:t>
            </a:r>
            <a:r>
              <a:rPr lang="en-US" dirty="0" smtClean="0"/>
              <a:t>the </a:t>
            </a:r>
            <a:r>
              <a:rPr lang="en-US" dirty="0"/>
              <a:t>likelihood that problem behaviors will occur </a:t>
            </a:r>
            <a:r>
              <a:rPr lang="en-US" dirty="0" smtClean="0"/>
              <a:t>and </a:t>
            </a:r>
            <a:r>
              <a:rPr lang="en-US" dirty="0"/>
              <a:t>increase social, personal, and professional </a:t>
            </a:r>
            <a:r>
              <a:rPr lang="en-US" dirty="0" smtClean="0"/>
              <a:t>quality in </a:t>
            </a:r>
            <a:r>
              <a:rPr lang="en-US" dirty="0"/>
              <a:t>their lives</a:t>
            </a:r>
            <a:r>
              <a:rPr lang="en-US" dirty="0" smtClean="0"/>
              <a:t>.”</a:t>
            </a:r>
          </a:p>
          <a:p>
            <a:pPr lvl="1"/>
            <a:r>
              <a:rPr lang="en-US" dirty="0" smtClean="0"/>
              <a:t>Association for Positive Behavior Support</a:t>
            </a:r>
          </a:p>
          <a:p>
            <a:r>
              <a:rPr lang="en-US" dirty="0" smtClean="0"/>
              <a:t>Research Based</a:t>
            </a:r>
          </a:p>
          <a:p>
            <a:r>
              <a:rPr lang="en-US" dirty="0" smtClean="0"/>
              <a:t>Designed to improve quality of life.</a:t>
            </a:r>
          </a:p>
          <a:p>
            <a:pPr lvl="1"/>
            <a:endParaRPr lang="en-US" dirty="0"/>
          </a:p>
        </p:txBody>
      </p:sp>
    </p:spTree>
    <p:extLst>
      <p:ext uri="{BB962C8B-B14F-4D97-AF65-F5344CB8AC3E}">
        <p14:creationId xmlns:p14="http://schemas.microsoft.com/office/powerpoint/2010/main" val="98815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PBS</a:t>
            </a:r>
            <a:endParaRPr lang="en-US" dirty="0"/>
          </a:p>
        </p:txBody>
      </p:sp>
      <p:sp>
        <p:nvSpPr>
          <p:cNvPr id="3" name="Content Placeholder 2"/>
          <p:cNvSpPr>
            <a:spLocks noGrp="1"/>
          </p:cNvSpPr>
          <p:nvPr>
            <p:ph idx="1"/>
          </p:nvPr>
        </p:nvSpPr>
        <p:spPr/>
        <p:txBody>
          <a:bodyPr>
            <a:normAutofit/>
          </a:bodyPr>
          <a:lstStyle/>
          <a:p>
            <a:r>
              <a:rPr lang="en-US" dirty="0" smtClean="0"/>
              <a:t>Person </a:t>
            </a:r>
            <a:r>
              <a:rPr lang="en-US" dirty="0"/>
              <a:t>centered planning </a:t>
            </a:r>
          </a:p>
          <a:p>
            <a:r>
              <a:rPr lang="en-US" dirty="0"/>
              <a:t>Collaborative teaming </a:t>
            </a:r>
          </a:p>
          <a:p>
            <a:r>
              <a:rPr lang="en-US" dirty="0"/>
              <a:t>Functional behavior assessment </a:t>
            </a:r>
          </a:p>
          <a:p>
            <a:r>
              <a:rPr lang="en-US" dirty="0"/>
              <a:t>Hypothesis development </a:t>
            </a:r>
          </a:p>
          <a:p>
            <a:r>
              <a:rPr lang="en-US" dirty="0"/>
              <a:t>Multi-component planning </a:t>
            </a:r>
          </a:p>
          <a:p>
            <a:r>
              <a:rPr lang="en-US" dirty="0"/>
              <a:t>Evaluation </a:t>
            </a:r>
          </a:p>
          <a:p>
            <a:r>
              <a:rPr lang="en-US" dirty="0"/>
              <a:t>Systems change </a:t>
            </a:r>
            <a:endParaRPr lang="en-US" dirty="0" smtClean="0"/>
          </a:p>
          <a:p>
            <a:endParaRPr lang="en-US" dirty="0"/>
          </a:p>
          <a:p>
            <a:endParaRPr lang="en-US" dirty="0"/>
          </a:p>
        </p:txBody>
      </p:sp>
    </p:spTree>
    <p:extLst>
      <p:ext uri="{BB962C8B-B14F-4D97-AF65-F5344CB8AC3E}">
        <p14:creationId xmlns:p14="http://schemas.microsoft.com/office/powerpoint/2010/main" val="259074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look like at Galileo?</a:t>
            </a:r>
            <a:endParaRPr lang="en-US" dirty="0"/>
          </a:p>
        </p:txBody>
      </p:sp>
      <p:pic>
        <p:nvPicPr>
          <p:cNvPr id="10" name="Content Placeholder 9" descr="Microsoft Excel (Product Activation Failed) - Ty goal sheet"/>
          <p:cNvPicPr>
            <a:picLocks noGrp="1" noChangeAspect="1"/>
          </p:cNvPicPr>
          <p:nvPr>
            <p:ph idx="1"/>
          </p:nvPr>
        </p:nvPicPr>
        <p:blipFill rotWithShape="1">
          <a:blip r:embed="rId2">
            <a:extLst>
              <a:ext uri="{28A0092B-C50C-407E-A947-70E740481C1C}">
                <a14:useLocalDpi xmlns:a14="http://schemas.microsoft.com/office/drawing/2010/main" val="0"/>
              </a:ext>
            </a:extLst>
          </a:blip>
          <a:srcRect l="1871" t="21220" r="60238" b="3807"/>
          <a:stretch/>
        </p:blipFill>
        <p:spPr>
          <a:xfrm>
            <a:off x="5257800" y="1524000"/>
            <a:ext cx="3552180" cy="4419600"/>
          </a:xfrm>
        </p:spPr>
      </p:pic>
      <p:sp>
        <p:nvSpPr>
          <p:cNvPr id="11" name="TextBox 10"/>
          <p:cNvSpPr txBox="1"/>
          <p:nvPr/>
        </p:nvSpPr>
        <p:spPr>
          <a:xfrm>
            <a:off x="457200" y="2133600"/>
            <a:ext cx="3962400" cy="2862322"/>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65000"/>
                    <a:lumOff val="35000"/>
                  </a:schemeClr>
                </a:solidFill>
              </a:rPr>
              <a:t>Individual Goals for each student</a:t>
            </a:r>
          </a:p>
          <a:p>
            <a:pPr marL="285750" indent="-285750">
              <a:buFont typeface="Arial" pitchFamily="34" charset="0"/>
              <a:buChar char="•"/>
            </a:pPr>
            <a:r>
              <a:rPr lang="en-US" dirty="0" smtClean="0">
                <a:solidFill>
                  <a:schemeClr val="tx1">
                    <a:lumMod val="65000"/>
                    <a:lumOff val="35000"/>
                  </a:schemeClr>
                </a:solidFill>
              </a:rPr>
              <a:t>Daily Point Goal</a:t>
            </a:r>
          </a:p>
          <a:p>
            <a:pPr marL="285750" indent="-285750">
              <a:buFont typeface="Arial" pitchFamily="34" charset="0"/>
              <a:buChar char="•"/>
            </a:pPr>
            <a:r>
              <a:rPr lang="en-US" dirty="0" smtClean="0">
                <a:solidFill>
                  <a:schemeClr val="tx1">
                    <a:lumMod val="65000"/>
                    <a:lumOff val="35000"/>
                  </a:schemeClr>
                </a:solidFill>
              </a:rPr>
              <a:t>Positive Reinforcement if goal is achieved</a:t>
            </a:r>
          </a:p>
          <a:p>
            <a:pPr marL="285750" indent="-285750">
              <a:buFont typeface="Arial" pitchFamily="34" charset="0"/>
              <a:buChar char="•"/>
            </a:pPr>
            <a:r>
              <a:rPr lang="en-US" dirty="0" smtClean="0">
                <a:solidFill>
                  <a:schemeClr val="tx1">
                    <a:lumMod val="65000"/>
                    <a:lumOff val="35000"/>
                  </a:schemeClr>
                </a:solidFill>
              </a:rPr>
              <a:t>Goal tracking and daily monitoring</a:t>
            </a:r>
          </a:p>
          <a:p>
            <a:pPr marL="285750" indent="-285750">
              <a:buFont typeface="Arial" pitchFamily="34" charset="0"/>
              <a:buChar char="•"/>
            </a:pPr>
            <a:r>
              <a:rPr lang="en-US" dirty="0" smtClean="0">
                <a:solidFill>
                  <a:schemeClr val="tx1">
                    <a:lumMod val="65000"/>
                    <a:lumOff val="35000"/>
                  </a:schemeClr>
                </a:solidFill>
              </a:rPr>
              <a:t>Evaluation</a:t>
            </a:r>
          </a:p>
          <a:p>
            <a:pPr marL="285750" indent="-285750">
              <a:buFont typeface="Arial" pitchFamily="34" charset="0"/>
              <a:buChar char="•"/>
            </a:pPr>
            <a:endParaRPr lang="en-US" dirty="0" smtClean="0">
              <a:solidFill>
                <a:schemeClr val="tx1">
                  <a:lumMod val="65000"/>
                  <a:lumOff val="35000"/>
                </a:schemeClr>
              </a:solidFill>
            </a:endParaRPr>
          </a:p>
          <a:p>
            <a:pPr marL="285750" indent="-285750">
              <a:buFont typeface="Arial" pitchFamily="34" charset="0"/>
              <a:buChar char="•"/>
            </a:pPr>
            <a:endParaRPr lang="en-US" dirty="0"/>
          </a:p>
        </p:txBody>
      </p:sp>
    </p:spTree>
    <p:extLst>
      <p:ext uri="{BB962C8B-B14F-4D97-AF65-F5344CB8AC3E}">
        <p14:creationId xmlns:p14="http://schemas.microsoft.com/office/powerpoint/2010/main" val="213036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25113" cy="924475"/>
          </a:xfrm>
        </p:spPr>
        <p:txBody>
          <a:bodyPr/>
          <a:lstStyle/>
          <a:p>
            <a:pPr algn="ctr"/>
            <a:r>
              <a:rPr lang="en-US" dirty="0" smtClean="0"/>
              <a:t>Evaluation</a:t>
            </a:r>
            <a:endParaRPr lang="en-US" dirty="0"/>
          </a:p>
        </p:txBody>
      </p:sp>
      <p:pic>
        <p:nvPicPr>
          <p:cNvPr id="4" name="Content Placeholder 3" descr="Microsoft Excel (Product Activation Failed) - Behavior Graph Ty March"/>
          <p:cNvPicPr>
            <a:picLocks noGrp="1" noChangeAspect="1"/>
          </p:cNvPicPr>
          <p:nvPr>
            <p:ph idx="1"/>
          </p:nvPr>
        </p:nvPicPr>
        <p:blipFill rotWithShape="1">
          <a:blip r:embed="rId2">
            <a:extLst>
              <a:ext uri="{28A0092B-C50C-407E-A947-70E740481C1C}">
                <a14:useLocalDpi xmlns:a14="http://schemas.microsoft.com/office/drawing/2010/main" val="0"/>
              </a:ext>
            </a:extLst>
          </a:blip>
          <a:srcRect l="21734" t="20373" r="23110" b="5217"/>
          <a:stretch/>
        </p:blipFill>
        <p:spPr>
          <a:xfrm>
            <a:off x="533400" y="1295400"/>
            <a:ext cx="7587343" cy="3886200"/>
          </a:xfrm>
        </p:spPr>
      </p:pic>
      <p:sp>
        <p:nvSpPr>
          <p:cNvPr id="5" name="TextBox 4"/>
          <p:cNvSpPr txBox="1"/>
          <p:nvPr/>
        </p:nvSpPr>
        <p:spPr>
          <a:xfrm>
            <a:off x="685800" y="5867400"/>
            <a:ext cx="7924800" cy="646331"/>
          </a:xfrm>
          <a:prstGeom prst="rect">
            <a:avLst/>
          </a:prstGeom>
          <a:noFill/>
        </p:spPr>
        <p:txBody>
          <a:bodyPr wrap="square" rtlCol="0">
            <a:spAutoFit/>
          </a:bodyPr>
          <a:lstStyle/>
          <a:p>
            <a:r>
              <a:rPr lang="en-US" dirty="0" smtClean="0">
                <a:solidFill>
                  <a:schemeClr val="tx1">
                    <a:lumMod val="65000"/>
                    <a:lumOff val="35000"/>
                  </a:schemeClr>
                </a:solidFill>
              </a:rPr>
              <a:t>Data shows inconsistency in behavior. This intervention may not be enough for this student to be successful.</a:t>
            </a:r>
            <a:endParaRPr lang="en-US" dirty="0">
              <a:solidFill>
                <a:schemeClr val="tx1">
                  <a:lumMod val="75000"/>
                  <a:lumOff val="25000"/>
                </a:schemeClr>
              </a:solidFill>
            </a:endParaRPr>
          </a:p>
        </p:txBody>
      </p:sp>
    </p:spTree>
    <p:extLst>
      <p:ext uri="{BB962C8B-B14F-4D97-AF65-F5344CB8AC3E}">
        <p14:creationId xmlns:p14="http://schemas.microsoft.com/office/powerpoint/2010/main" val="429086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3 Behavior Support</a:t>
            </a:r>
            <a:endParaRPr lang="en-US" dirty="0"/>
          </a:p>
        </p:txBody>
      </p:sp>
      <p:sp>
        <p:nvSpPr>
          <p:cNvPr id="3" name="Content Placeholder 2"/>
          <p:cNvSpPr>
            <a:spLocks noGrp="1"/>
          </p:cNvSpPr>
          <p:nvPr>
            <p:ph idx="1"/>
          </p:nvPr>
        </p:nvSpPr>
        <p:spPr/>
        <p:txBody>
          <a:bodyPr>
            <a:normAutofit/>
          </a:bodyPr>
          <a:lstStyle/>
          <a:p>
            <a:pPr marL="171450" indent="-171450">
              <a:buFont typeface="Arial" pitchFamily="34" charset="0"/>
              <a:buChar char="•"/>
            </a:pPr>
            <a:r>
              <a:rPr lang="en-US" sz="1800" dirty="0" smtClean="0"/>
              <a:t>Individual Monitoring</a:t>
            </a:r>
          </a:p>
          <a:p>
            <a:pPr marL="171450" indent="-171450">
              <a:buFont typeface="Arial" pitchFamily="34" charset="0"/>
              <a:buChar char="•"/>
            </a:pPr>
            <a:r>
              <a:rPr lang="en-US" sz="1800" dirty="0" smtClean="0"/>
              <a:t>ESE Groups</a:t>
            </a:r>
          </a:p>
          <a:p>
            <a:pPr marL="171450" indent="-171450">
              <a:buFont typeface="Arial" pitchFamily="34" charset="0"/>
              <a:buChar char="•"/>
            </a:pPr>
            <a:r>
              <a:rPr lang="en-US" sz="1800" dirty="0" smtClean="0"/>
              <a:t>Social Skills Groups</a:t>
            </a:r>
          </a:p>
          <a:p>
            <a:pPr marL="171450" indent="-171450">
              <a:buFont typeface="Arial" pitchFamily="34" charset="0"/>
              <a:buChar char="•"/>
            </a:pPr>
            <a:r>
              <a:rPr lang="en-US" dirty="0" smtClean="0"/>
              <a:t>Student Study Data Review</a:t>
            </a:r>
          </a:p>
          <a:p>
            <a:pPr marL="171450" indent="-171450">
              <a:buFont typeface="Arial" pitchFamily="34" charset="0"/>
              <a:buChar char="•"/>
            </a:pPr>
            <a:r>
              <a:rPr lang="en-US" sz="1800" dirty="0" smtClean="0"/>
              <a:t>Possible Referral for Exception Student Education</a:t>
            </a:r>
            <a:endParaRPr lang="en-US" sz="1800" dirty="0"/>
          </a:p>
        </p:txBody>
      </p:sp>
    </p:spTree>
    <p:extLst>
      <p:ext uri="{BB962C8B-B14F-4D97-AF65-F5344CB8AC3E}">
        <p14:creationId xmlns:p14="http://schemas.microsoft.com/office/powerpoint/2010/main" val="722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this should look like…</a:t>
            </a:r>
            <a:endParaRPr lang="en-US" dirty="0"/>
          </a:p>
        </p:txBody>
      </p:sp>
      <p:sp>
        <p:nvSpPr>
          <p:cNvPr id="6" name="Content Placeholder 5"/>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620000" cy="456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81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State Model</a:t>
            </a:r>
            <a:endParaRPr lang="en-US" dirty="0"/>
          </a:p>
        </p:txBody>
      </p:sp>
      <p:sp>
        <p:nvSpPr>
          <p:cNvPr id="3" name="Content Placeholder 2"/>
          <p:cNvSpPr>
            <a:spLocks noGrp="1"/>
          </p:cNvSpPr>
          <p:nvPr>
            <p:ph idx="1"/>
          </p:nvPr>
        </p:nvSpPr>
        <p:spPr>
          <a:xfrm>
            <a:off x="1009443" y="1807361"/>
            <a:ext cx="7125112" cy="2764639"/>
          </a:xfrm>
        </p:spPr>
        <p:txBody>
          <a:bodyPr>
            <a:normAutofit fontScale="92500" lnSpcReduction="20000"/>
          </a:bodyPr>
          <a:lstStyle/>
          <a:p>
            <a:r>
              <a:rPr lang="en-US" dirty="0" smtClean="0"/>
              <a:t>Limbic System: Emotional State</a:t>
            </a:r>
          </a:p>
          <a:p>
            <a:pPr lvl="1"/>
            <a:r>
              <a:rPr lang="en-US" dirty="0" smtClean="0"/>
              <a:t>Children </a:t>
            </a:r>
            <a:r>
              <a:rPr lang="en-US" i="1" dirty="0" smtClean="0"/>
              <a:t>and</a:t>
            </a:r>
            <a:r>
              <a:rPr lang="en-US" dirty="0" smtClean="0"/>
              <a:t> adults who are “living in” (thinking, reacting with) their limbic system usually feel that they are victims of the world not “going their way.”  They are looking for love and assurance, but they are unable to see the world from another’s point of view.  They go on verbal auto-pilot and say things without thinking. </a:t>
            </a:r>
            <a:r>
              <a:rPr lang="en-US" dirty="0"/>
              <a:t>They </a:t>
            </a:r>
            <a:r>
              <a:rPr lang="en-US" dirty="0" smtClean="0"/>
              <a:t>want </a:t>
            </a:r>
            <a:r>
              <a:rPr lang="en-US" dirty="0"/>
              <a:t>to know, “Am I loved</a:t>
            </a:r>
            <a:r>
              <a:rPr lang="en-US" dirty="0" smtClean="0"/>
              <a:t>?”</a:t>
            </a:r>
          </a:p>
          <a:p>
            <a:pPr lvl="1"/>
            <a:r>
              <a:rPr lang="en-US" dirty="0" smtClean="0"/>
              <a:t>Most adults in an emotional state revert to disciplining the way they were disciplined, even if they know these behaviors are hurtful or ineffective. </a:t>
            </a:r>
          </a:p>
          <a:p>
            <a:pPr lvl="1"/>
            <a:r>
              <a:rPr lang="en-US" dirty="0" smtClean="0"/>
              <a:t>The </a:t>
            </a:r>
            <a:r>
              <a:rPr lang="en-US" i="1" dirty="0" smtClean="0"/>
              <a:t>only</a:t>
            </a:r>
            <a:r>
              <a:rPr lang="en-US" dirty="0" smtClean="0"/>
              <a:t> way to soothe the emotional state is through </a:t>
            </a:r>
            <a:r>
              <a:rPr lang="en-US" i="1" dirty="0" smtClean="0"/>
              <a:t>connection</a:t>
            </a:r>
            <a:r>
              <a:rPr lang="en-US" dirty="0" smtClean="0"/>
              <a:t>.</a:t>
            </a:r>
          </a:p>
          <a:p>
            <a:pPr lvl="1"/>
            <a:endParaRPr lang="en-US" dirty="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581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652" y="4327348"/>
            <a:ext cx="3655748" cy="229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20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State Model</a:t>
            </a:r>
            <a:endParaRPr lang="en-US" dirty="0"/>
          </a:p>
        </p:txBody>
      </p:sp>
      <p:sp>
        <p:nvSpPr>
          <p:cNvPr id="3" name="Content Placeholder 2"/>
          <p:cNvSpPr>
            <a:spLocks noGrp="1"/>
          </p:cNvSpPr>
          <p:nvPr>
            <p:ph idx="1"/>
          </p:nvPr>
        </p:nvSpPr>
        <p:spPr>
          <a:xfrm>
            <a:off x="1009443" y="1807361"/>
            <a:ext cx="7125112" cy="2764639"/>
          </a:xfrm>
        </p:spPr>
        <p:txBody>
          <a:bodyPr>
            <a:normAutofit lnSpcReduction="10000"/>
          </a:bodyPr>
          <a:lstStyle/>
          <a:p>
            <a:r>
              <a:rPr lang="en-US" dirty="0" smtClean="0"/>
              <a:t>Prefrontal Lobes: Executive State</a:t>
            </a:r>
          </a:p>
          <a:p>
            <a:pPr lvl="1"/>
            <a:r>
              <a:rPr lang="en-US" dirty="0" smtClean="0"/>
              <a:t>Children </a:t>
            </a:r>
            <a:r>
              <a:rPr lang="en-US" i="1" dirty="0" smtClean="0"/>
              <a:t>and</a:t>
            </a:r>
            <a:r>
              <a:rPr lang="en-US" dirty="0" smtClean="0"/>
              <a:t> adults who are “living in” (thinking, reacting with) their executive state are relaxed and alert.  They are empowered to change and make wise choices.</a:t>
            </a:r>
          </a:p>
          <a:p>
            <a:pPr lvl="1"/>
            <a:r>
              <a:rPr lang="en-US" dirty="0" smtClean="0"/>
              <a:t>Adults who are in the Executive State are free from past conditioning and attuned to their feelings.  They are much more prepared to use effective choices in discipline.  </a:t>
            </a:r>
          </a:p>
          <a:p>
            <a:pPr lvl="1"/>
            <a:r>
              <a:rPr lang="en-US" dirty="0" smtClean="0"/>
              <a:t>The Executive State is the optimal state for </a:t>
            </a:r>
            <a:r>
              <a:rPr lang="en-US" i="1" dirty="0" smtClean="0"/>
              <a:t>problem-solving </a:t>
            </a:r>
            <a:r>
              <a:rPr lang="en-US" dirty="0" smtClean="0"/>
              <a:t>and </a:t>
            </a:r>
            <a:r>
              <a:rPr lang="en-US" i="1" dirty="0" smtClean="0"/>
              <a:t>learning</a:t>
            </a:r>
            <a:r>
              <a:rPr lang="en-US" dirty="0" smtClean="0"/>
              <a:t>.</a:t>
            </a:r>
          </a:p>
          <a:p>
            <a:pPr lvl="1"/>
            <a:endParaRPr lang="en-US" dirty="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09600"/>
            <a:ext cx="2581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652" y="4327348"/>
            <a:ext cx="3655748" cy="229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01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 Discipline…</a:t>
            </a:r>
            <a:endParaRPr lang="en-US" dirty="0"/>
          </a:p>
        </p:txBody>
      </p:sp>
      <p:sp>
        <p:nvSpPr>
          <p:cNvPr id="3" name="Content Placeholder 2"/>
          <p:cNvSpPr>
            <a:spLocks noGrp="1"/>
          </p:cNvSpPr>
          <p:nvPr>
            <p:ph idx="1"/>
          </p:nvPr>
        </p:nvSpPr>
        <p:spPr/>
        <p:txBody>
          <a:bodyPr>
            <a:normAutofit/>
          </a:bodyPr>
          <a:lstStyle/>
          <a:p>
            <a:r>
              <a:rPr lang="en-US" dirty="0"/>
              <a:t>E</a:t>
            </a:r>
            <a:r>
              <a:rPr lang="en-US" dirty="0" smtClean="0"/>
              <a:t>mpowers </a:t>
            </a:r>
            <a:r>
              <a:rPr lang="en-US" dirty="0"/>
              <a:t>us to be conscious of brain-body states in ourselves and </a:t>
            </a:r>
            <a:r>
              <a:rPr lang="en-US" dirty="0" smtClean="0"/>
              <a:t>children. </a:t>
            </a:r>
          </a:p>
          <a:p>
            <a:r>
              <a:rPr lang="en-US" dirty="0" smtClean="0"/>
              <a:t>Provides </a:t>
            </a:r>
            <a:r>
              <a:rPr lang="en-US" dirty="0"/>
              <a:t>us with the practical skills we need to manage our thoughts, feeling and actions. </a:t>
            </a:r>
            <a:endParaRPr lang="en-US" dirty="0" smtClean="0"/>
          </a:p>
          <a:p>
            <a:r>
              <a:rPr lang="en-US" dirty="0" smtClean="0"/>
              <a:t>Gives us the </a:t>
            </a:r>
            <a:r>
              <a:rPr lang="en-US" dirty="0"/>
              <a:t>ability to </a:t>
            </a:r>
            <a:r>
              <a:rPr lang="en-US" dirty="0" smtClean="0"/>
              <a:t>self-regulate and allows us to </a:t>
            </a:r>
            <a:r>
              <a:rPr lang="en-US" dirty="0"/>
              <a:t>teach children to do the </a:t>
            </a:r>
            <a:r>
              <a:rPr lang="en-US" dirty="0" smtClean="0"/>
              <a:t>same.</a:t>
            </a:r>
          </a:p>
          <a:p>
            <a:r>
              <a:rPr lang="en-US" dirty="0" smtClean="0"/>
              <a:t>Gives us the power to </a:t>
            </a:r>
            <a:r>
              <a:rPr lang="en-US" dirty="0"/>
              <a:t>help children who are physically aggressive (survival state) or verbally aggressive (emotional state) become more integrated so they can learn and use problem-solving skills (executive state</a:t>
            </a:r>
            <a:r>
              <a:rPr lang="en-US" dirty="0" smtClean="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050" y="533400"/>
            <a:ext cx="2578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2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09443" y="1807361"/>
            <a:ext cx="7125112" cy="4898239"/>
          </a:xfrm>
        </p:spPr>
        <p:txBody>
          <a:bodyPr>
            <a:normAutofit/>
          </a:bodyPr>
          <a:lstStyle/>
          <a:p>
            <a:pPr marL="0" indent="0">
              <a:buNone/>
            </a:pPr>
            <a:r>
              <a:rPr lang="en-US" sz="3200" dirty="0"/>
              <a:t>When we understand the brain state model, we can clearly see the importance of building our </a:t>
            </a:r>
            <a:r>
              <a:rPr lang="en-US" sz="3200" dirty="0" smtClean="0"/>
              <a:t>school on </a:t>
            </a:r>
            <a:r>
              <a:rPr lang="en-US" sz="3200" dirty="0"/>
              <a:t>the core principles of safety, connection and problem-solving</a:t>
            </a:r>
            <a:r>
              <a:rPr lang="en-US" sz="3200" dirty="0" smtClean="0"/>
              <a:t>.</a:t>
            </a:r>
          </a:p>
          <a:p>
            <a:pPr marL="0" indent="0">
              <a:buNone/>
            </a:pPr>
            <a:endParaRPr lang="en-US" sz="1100" dirty="0" smtClean="0"/>
          </a:p>
          <a:p>
            <a:pPr marL="0" indent="0">
              <a:spcBef>
                <a:spcPts val="0"/>
              </a:spcBef>
              <a:spcAft>
                <a:spcPts val="0"/>
              </a:spcAft>
              <a:buNone/>
            </a:pPr>
            <a:endParaRPr lang="en-US" sz="1100" dirty="0" smtClean="0"/>
          </a:p>
          <a:p>
            <a:pPr marL="0" indent="0">
              <a:spcBef>
                <a:spcPts val="0"/>
              </a:spcBef>
              <a:spcAft>
                <a:spcPts val="0"/>
              </a:spcAft>
              <a:buNone/>
            </a:pPr>
            <a:endParaRPr lang="en-US" sz="1100" dirty="0"/>
          </a:p>
          <a:p>
            <a:pPr marL="0" indent="0">
              <a:spcBef>
                <a:spcPts val="0"/>
              </a:spcBef>
              <a:spcAft>
                <a:spcPts val="0"/>
              </a:spcAft>
              <a:buNone/>
            </a:pPr>
            <a:endParaRPr lang="en-US" sz="1100" dirty="0" smtClean="0"/>
          </a:p>
          <a:p>
            <a:pPr marL="0" indent="0">
              <a:spcBef>
                <a:spcPts val="0"/>
              </a:spcBef>
              <a:spcAft>
                <a:spcPts val="0"/>
              </a:spcAft>
              <a:buNone/>
            </a:pPr>
            <a:endParaRPr lang="en-US" sz="1100" dirty="0"/>
          </a:p>
          <a:p>
            <a:pPr marL="0" indent="0">
              <a:spcBef>
                <a:spcPts val="0"/>
              </a:spcBef>
              <a:spcAft>
                <a:spcPts val="0"/>
              </a:spcAft>
              <a:buNone/>
            </a:pPr>
            <a:endParaRPr lang="en-US" sz="1100" dirty="0" smtClean="0"/>
          </a:p>
          <a:p>
            <a:pPr marL="0" indent="0">
              <a:spcBef>
                <a:spcPts val="0"/>
              </a:spcBef>
              <a:spcAft>
                <a:spcPts val="0"/>
              </a:spcAft>
              <a:buNone/>
            </a:pPr>
            <a:r>
              <a:rPr lang="en-US" sz="1100" dirty="0" smtClean="0"/>
              <a:t>Bailey, B. </a:t>
            </a:r>
            <a:r>
              <a:rPr lang="en-US" sz="1100" i="1" dirty="0" smtClean="0"/>
              <a:t>Conscious Discipline Brain State Model.</a:t>
            </a:r>
            <a:r>
              <a:rPr lang="en-US" sz="1100" dirty="0" smtClean="0"/>
              <a:t> Loving Guidance, Inc. 2013. Web. 7 Aug. 2008. </a:t>
            </a:r>
          </a:p>
          <a:p>
            <a:pPr marL="0" indent="0">
              <a:spcBef>
                <a:spcPts val="0"/>
              </a:spcBef>
              <a:spcAft>
                <a:spcPts val="0"/>
              </a:spcAft>
              <a:buNone/>
            </a:pPr>
            <a:r>
              <a:rPr lang="en-US" sz="1100" dirty="0"/>
              <a:t>	</a:t>
            </a:r>
            <a:r>
              <a:rPr lang="en-US" sz="1100" dirty="0" smtClean="0"/>
              <a:t>&lt;</a:t>
            </a:r>
            <a:r>
              <a:rPr lang="en-US" sz="1100" dirty="0" smtClean="0">
                <a:hlinkClick r:id="rId2"/>
              </a:rPr>
              <a:t>http</a:t>
            </a:r>
            <a:r>
              <a:rPr lang="en-US" sz="1100" dirty="0">
                <a:hlinkClick r:id="rId2"/>
              </a:rPr>
              <a:t>://</a:t>
            </a:r>
            <a:r>
              <a:rPr lang="en-US" sz="1100" dirty="0" smtClean="0">
                <a:hlinkClick r:id="rId2"/>
              </a:rPr>
              <a:t>consciousdiscipline.com/about/brain_state_model.asp</a:t>
            </a:r>
            <a:r>
              <a:rPr lang="en-US" sz="1100" dirty="0" smtClean="0"/>
              <a:t>&gt;</a:t>
            </a:r>
            <a:endParaRPr lang="en-U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62000"/>
            <a:ext cx="2578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8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Seven Skills of Discipline</a:t>
            </a:r>
            <a:endParaRPr lang="en-US" sz="2800" dirty="0"/>
          </a:p>
        </p:txBody>
      </p:sp>
      <p:sp>
        <p:nvSpPr>
          <p:cNvPr id="3" name="Content Placeholder 2"/>
          <p:cNvSpPr>
            <a:spLocks noGrp="1"/>
          </p:cNvSpPr>
          <p:nvPr>
            <p:ph idx="1"/>
          </p:nvPr>
        </p:nvSpPr>
        <p:spPr/>
        <p:txBody>
          <a:bodyPr>
            <a:normAutofit/>
          </a:bodyPr>
          <a:lstStyle/>
          <a:p>
            <a:pPr marL="0" indent="0" algn="ctr">
              <a:buNone/>
            </a:pPr>
            <a:r>
              <a:rPr lang="en-US" sz="3200" dirty="0"/>
              <a:t>The seven skills teach you to respond to conflict in a way that helps children move from the resistant, lower centers of their brain to the more cooperative, higher centers.</a:t>
            </a:r>
          </a:p>
        </p:txBody>
      </p:sp>
    </p:spTree>
    <p:extLst>
      <p:ext uri="{BB962C8B-B14F-4D97-AF65-F5344CB8AC3E}">
        <p14:creationId xmlns:p14="http://schemas.microsoft.com/office/powerpoint/2010/main" val="382654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Seven Skills of Discipline: Composure</a:t>
            </a:r>
            <a:endParaRPr lang="en-US" sz="2800" dirty="0"/>
          </a:p>
        </p:txBody>
      </p:sp>
      <p:sp>
        <p:nvSpPr>
          <p:cNvPr id="3" name="Content Placeholder 2"/>
          <p:cNvSpPr>
            <a:spLocks noGrp="1"/>
          </p:cNvSpPr>
          <p:nvPr>
            <p:ph idx="1"/>
          </p:nvPr>
        </p:nvSpPr>
        <p:spPr>
          <a:xfrm>
            <a:off x="762000" y="1752600"/>
            <a:ext cx="7372554" cy="1905000"/>
          </a:xfrm>
        </p:spPr>
        <p:txBody>
          <a:bodyPr/>
          <a:lstStyle/>
          <a:p>
            <a:r>
              <a:rPr lang="en-US" dirty="0" smtClean="0"/>
              <a:t>Power of Perception</a:t>
            </a:r>
          </a:p>
          <a:p>
            <a:r>
              <a:rPr lang="en-US" dirty="0" smtClean="0"/>
              <a:t>No one can make you angry without your permission</a:t>
            </a:r>
          </a:p>
          <a:p>
            <a:r>
              <a:rPr lang="en-US" dirty="0" smtClean="0"/>
              <a:t>Be a </a:t>
            </a:r>
            <a:r>
              <a:rPr lang="en-US" b="1" dirty="0" smtClean="0"/>
              <a:t>S.T.A.R.</a:t>
            </a:r>
            <a:r>
              <a:rPr lang="en-US" dirty="0" smtClean="0"/>
              <a:t>!  </a:t>
            </a:r>
            <a:r>
              <a:rPr lang="en-US" b="1" dirty="0" smtClean="0"/>
              <a:t>S</a:t>
            </a:r>
            <a:r>
              <a:rPr lang="en-US" dirty="0" smtClean="0"/>
              <a:t>top (</a:t>
            </a:r>
            <a:r>
              <a:rPr lang="en-US" b="1" dirty="0" smtClean="0"/>
              <a:t>S</a:t>
            </a:r>
            <a:r>
              <a:rPr lang="en-US" dirty="0" smtClean="0"/>
              <a:t>mile), </a:t>
            </a:r>
            <a:r>
              <a:rPr lang="en-US" b="1" dirty="0" smtClean="0"/>
              <a:t>T</a:t>
            </a:r>
            <a:r>
              <a:rPr lang="en-US" dirty="0" smtClean="0"/>
              <a:t>ake a deep breath, </a:t>
            </a:r>
            <a:r>
              <a:rPr lang="en-US" b="1" dirty="0"/>
              <a:t>A</a:t>
            </a:r>
            <a:r>
              <a:rPr lang="en-US" dirty="0" smtClean="0"/>
              <a:t>nd </a:t>
            </a:r>
            <a:r>
              <a:rPr lang="en-US" b="1" dirty="0" smtClean="0"/>
              <a:t>R</a:t>
            </a:r>
            <a:r>
              <a:rPr lang="en-US" dirty="0" smtClean="0"/>
              <a:t>elax</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67200"/>
            <a:ext cx="64971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11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00400"/>
            <a:ext cx="24193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Seven Skills of Discipline: Composure</a:t>
            </a:r>
            <a:endParaRPr lang="en-US" sz="2800" dirty="0"/>
          </a:p>
        </p:txBody>
      </p:sp>
      <p:sp>
        <p:nvSpPr>
          <p:cNvPr id="3" name="Content Placeholder 2"/>
          <p:cNvSpPr>
            <a:spLocks noGrp="1"/>
          </p:cNvSpPr>
          <p:nvPr>
            <p:ph idx="1"/>
          </p:nvPr>
        </p:nvSpPr>
        <p:spPr>
          <a:xfrm>
            <a:off x="762000" y="1752600"/>
            <a:ext cx="7372554" cy="4800600"/>
          </a:xfrm>
        </p:spPr>
        <p:txBody>
          <a:bodyPr>
            <a:normAutofit fontScale="62500" lnSpcReduction="20000"/>
          </a:bodyPr>
          <a:lstStyle/>
          <a:p>
            <a:pPr marL="0" indent="0" algn="ctr">
              <a:buNone/>
            </a:pPr>
            <a:r>
              <a:rPr lang="en-US" sz="2400" b="1" dirty="0" smtClean="0"/>
              <a:t>Safe Place</a:t>
            </a:r>
            <a:endParaRPr lang="en-US" dirty="0" smtClean="0"/>
          </a:p>
          <a:p>
            <a:r>
              <a:rPr lang="en-US" dirty="0" smtClean="0"/>
              <a:t>Purpose: To provide a learning center in the classroom where children can go to change their inner state from upset to peaceful and composed in order to optimize learning.</a:t>
            </a:r>
          </a:p>
          <a:p>
            <a:r>
              <a:rPr lang="en-US" dirty="0" smtClean="0"/>
              <a:t>When a child might use the safe place:</a:t>
            </a:r>
          </a:p>
          <a:p>
            <a:pPr lvl="1"/>
            <a:r>
              <a:rPr lang="en-US" dirty="0" smtClean="0"/>
              <a:t>Missing a parent/guardian</a:t>
            </a:r>
          </a:p>
          <a:p>
            <a:pPr lvl="1"/>
            <a:r>
              <a:rPr lang="en-US" dirty="0" smtClean="0"/>
              <a:t>Overwhelmed with class events</a:t>
            </a:r>
          </a:p>
          <a:p>
            <a:pPr lvl="1"/>
            <a:r>
              <a:rPr lang="en-US" dirty="0" smtClean="0"/>
              <a:t>Frustrated with social conflicts</a:t>
            </a:r>
          </a:p>
          <a:p>
            <a:pPr lvl="1"/>
            <a:r>
              <a:rPr lang="en-US" dirty="0" smtClean="0"/>
              <a:t>Sadness over life events (death, divorce, sick relative/pet)</a:t>
            </a:r>
          </a:p>
          <a:p>
            <a:pPr lvl="1"/>
            <a:r>
              <a:rPr lang="en-US" dirty="0" smtClean="0"/>
              <a:t>Anger over classroom responsibilities and expectations</a:t>
            </a:r>
          </a:p>
          <a:p>
            <a:pPr lvl="1"/>
            <a:r>
              <a:rPr lang="en-US" dirty="0" smtClean="0"/>
              <a:t>Disappointed with outcomes (no permission slip = no field trip)</a:t>
            </a:r>
          </a:p>
          <a:p>
            <a:pPr lvl="1"/>
            <a:r>
              <a:rPr lang="en-US" dirty="0" smtClean="0"/>
              <a:t>Tired from lack of sleep</a:t>
            </a:r>
          </a:p>
          <a:p>
            <a:pPr lvl="1"/>
            <a:r>
              <a:rPr lang="en-US" dirty="0" smtClean="0"/>
              <a:t>Bad day for unexplained reasons</a:t>
            </a:r>
          </a:p>
          <a:p>
            <a:pPr lvl="1"/>
            <a:r>
              <a:rPr lang="en-US" dirty="0" smtClean="0"/>
              <a:t>Just need a moment</a:t>
            </a:r>
          </a:p>
          <a:p>
            <a:r>
              <a:rPr lang="en-US" dirty="0" smtClean="0"/>
              <a:t>Safe Place agreements:</a:t>
            </a:r>
          </a:p>
          <a:p>
            <a:pPr lvl="1"/>
            <a:r>
              <a:rPr lang="en-US" dirty="0" smtClean="0"/>
              <a:t>Anyone can choose to go to the Safe Place at any time.</a:t>
            </a:r>
          </a:p>
          <a:p>
            <a:pPr lvl="1"/>
            <a:r>
              <a:rPr lang="en-US" dirty="0" smtClean="0"/>
              <a:t>The adult can suggest that the Safe Place would be beneficial.</a:t>
            </a:r>
          </a:p>
          <a:p>
            <a:pPr lvl="1"/>
            <a:r>
              <a:rPr lang="en-US" dirty="0" smtClean="0"/>
              <a:t>Friends can suggest you go to the Safe Place.</a:t>
            </a:r>
          </a:p>
          <a:p>
            <a:pPr lvl="1"/>
            <a:r>
              <a:rPr lang="en-US" dirty="0" smtClean="0"/>
              <a:t>One person in the Safe Place at a time.</a:t>
            </a:r>
          </a:p>
          <a:p>
            <a:pPr lvl="1"/>
            <a:r>
              <a:rPr lang="en-US" dirty="0" smtClean="0"/>
              <a:t>If you are in the Safe Place and someone else needs the Safe Place, be willing to solve the problem.</a:t>
            </a:r>
          </a:p>
          <a:p>
            <a:pPr lvl="1"/>
            <a:endParaRPr lang="en-US" dirty="0"/>
          </a:p>
        </p:txBody>
      </p:sp>
    </p:spTree>
    <p:extLst>
      <p:ext uri="{BB962C8B-B14F-4D97-AF65-F5344CB8AC3E}">
        <p14:creationId xmlns:p14="http://schemas.microsoft.com/office/powerpoint/2010/main" val="1481596312"/>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361</TotalTime>
  <Words>1819</Words>
  <Application>Microsoft Office PowerPoint</Application>
  <PresentationFormat>On-screen Show (4:3)</PresentationFormat>
  <Paragraphs>169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Spring</vt:lpstr>
      <vt:lpstr>Conscious Discipline</vt:lpstr>
      <vt:lpstr>Brain State Model</vt:lpstr>
      <vt:lpstr>Brain State Model</vt:lpstr>
      <vt:lpstr>Brain State Model</vt:lpstr>
      <vt:lpstr>Conscious Discipline…</vt:lpstr>
      <vt:lpstr>PowerPoint Presentation</vt:lpstr>
      <vt:lpstr>Seven Skills of Discipline</vt:lpstr>
      <vt:lpstr>Seven Skills of Discipline: Composure</vt:lpstr>
      <vt:lpstr>Seven Skills of Discipline: Composure</vt:lpstr>
      <vt:lpstr>Seven Skills of Discipline: Encouragement</vt:lpstr>
      <vt:lpstr>Seven Skills of Discipline: Encouragement</vt:lpstr>
      <vt:lpstr>Seven Skills of Discipline: Assertiveness</vt:lpstr>
      <vt:lpstr>Seven Skills of Discipline: Assertiveness</vt:lpstr>
      <vt:lpstr>Seven Skills of Discipline: Choices</vt:lpstr>
      <vt:lpstr>Seven Skills of Discipline: Empathy</vt:lpstr>
      <vt:lpstr>Seven Skills of Discipline: Positive Intent</vt:lpstr>
      <vt:lpstr>Seven Skills of Discipline: Positive Intent</vt:lpstr>
      <vt:lpstr>Seven Skills of Discipline: Consequences</vt:lpstr>
      <vt:lpstr>Seven Skills of Discipline: Consequences</vt:lpstr>
      <vt:lpstr>What if this isn’t enough?</vt:lpstr>
      <vt:lpstr>Tier 2 Behavior Support</vt:lpstr>
      <vt:lpstr>Small Group Counseling</vt:lpstr>
      <vt:lpstr>What is Positive Behavior Support?</vt:lpstr>
      <vt:lpstr>Characteristics of PBS</vt:lpstr>
      <vt:lpstr>What does this look like at Galileo?</vt:lpstr>
      <vt:lpstr>Evaluation</vt:lpstr>
      <vt:lpstr>Tier 3 Behavior Support</vt:lpstr>
      <vt:lpstr>What this should look like…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Conscious Discipline</dc:title>
  <dc:creator>Jana Spitalnick</dc:creator>
  <cp:lastModifiedBy>Michele Gill</cp:lastModifiedBy>
  <cp:revision>23</cp:revision>
  <dcterms:created xsi:type="dcterms:W3CDTF">2013-08-07T14:56:16Z</dcterms:created>
  <dcterms:modified xsi:type="dcterms:W3CDTF">2013-10-29T01:18:32Z</dcterms:modified>
</cp:coreProperties>
</file>