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80" r:id="rId5"/>
    <p:sldId id="264" r:id="rId6"/>
    <p:sldId id="283" r:id="rId7"/>
    <p:sldId id="263" r:id="rId8"/>
    <p:sldId id="281" r:id="rId9"/>
    <p:sldId id="265" r:id="rId10"/>
    <p:sldId id="267" r:id="rId11"/>
    <p:sldId id="285" r:id="rId12"/>
    <p:sldId id="284" r:id="rId13"/>
    <p:sldId id="279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58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1A44B-79FB-4C4B-A327-5D7871E44FC1}" type="doc">
      <dgm:prSet loTypeId="urn:microsoft.com/office/officeart/2005/8/layout/cycle7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0B6E2C4-9E9C-407A-8B00-80E0A91C6874}">
      <dgm:prSet phldrT="[Text]"/>
      <dgm:spPr/>
      <dgm:t>
        <a:bodyPr/>
        <a:lstStyle/>
        <a:p>
          <a:pPr algn="ctr"/>
          <a:r>
            <a:rPr lang="en-US" dirty="0" smtClean="0"/>
            <a:t>Manipulatives</a:t>
          </a:r>
          <a:endParaRPr lang="en-US" dirty="0"/>
        </a:p>
      </dgm:t>
    </dgm:pt>
    <dgm:pt modelId="{7AC92A9E-264A-45F6-8A7F-EED861B8BDB5}" type="parTrans" cxnId="{65DE79F8-2E59-4372-8456-EBD9F6AC39A7}">
      <dgm:prSet/>
      <dgm:spPr/>
      <dgm:t>
        <a:bodyPr/>
        <a:lstStyle/>
        <a:p>
          <a:pPr algn="ctr"/>
          <a:endParaRPr lang="en-US"/>
        </a:p>
      </dgm:t>
    </dgm:pt>
    <dgm:pt modelId="{26B36FE3-6824-41A7-8102-FB061E5F3172}" type="sibTrans" cxnId="{65DE79F8-2E59-4372-8456-EBD9F6AC39A7}">
      <dgm:prSet/>
      <dgm:spPr/>
      <dgm:t>
        <a:bodyPr/>
        <a:lstStyle/>
        <a:p>
          <a:pPr algn="ctr"/>
          <a:endParaRPr lang="en-US" dirty="0"/>
        </a:p>
      </dgm:t>
    </dgm:pt>
    <dgm:pt modelId="{6E20865A-22CC-438B-ACFC-AD6231537322}">
      <dgm:prSet phldrT="[Text]"/>
      <dgm:spPr/>
      <dgm:t>
        <a:bodyPr/>
        <a:lstStyle/>
        <a:p>
          <a:pPr algn="ctr"/>
          <a:r>
            <a:rPr lang="en-US" dirty="0" smtClean="0"/>
            <a:t>Visual</a:t>
          </a:r>
          <a:endParaRPr lang="en-US" dirty="0"/>
        </a:p>
      </dgm:t>
    </dgm:pt>
    <dgm:pt modelId="{CBE2456F-D67E-407E-ABBF-4F60CD834A08}" type="parTrans" cxnId="{366C9370-3604-4F33-9FBD-649355C5B191}">
      <dgm:prSet/>
      <dgm:spPr/>
      <dgm:t>
        <a:bodyPr/>
        <a:lstStyle/>
        <a:p>
          <a:pPr algn="ctr"/>
          <a:endParaRPr lang="en-US"/>
        </a:p>
      </dgm:t>
    </dgm:pt>
    <dgm:pt modelId="{3F09FACB-061B-479B-AD45-43486D40EEB6}" type="sibTrans" cxnId="{366C9370-3604-4F33-9FBD-649355C5B191}">
      <dgm:prSet/>
      <dgm:spPr/>
      <dgm:t>
        <a:bodyPr/>
        <a:lstStyle/>
        <a:p>
          <a:pPr algn="ctr"/>
          <a:endParaRPr lang="en-US" dirty="0"/>
        </a:p>
      </dgm:t>
    </dgm:pt>
    <dgm:pt modelId="{979B76F0-51EF-4F86-B931-67822BE0488B}">
      <dgm:prSet phldrT="[Text]"/>
      <dgm:spPr/>
      <dgm:t>
        <a:bodyPr/>
        <a:lstStyle/>
        <a:p>
          <a:pPr algn="ctr"/>
          <a:r>
            <a:rPr lang="en-US" dirty="0" smtClean="0"/>
            <a:t>Abstract</a:t>
          </a:r>
          <a:endParaRPr lang="en-US" dirty="0"/>
        </a:p>
      </dgm:t>
    </dgm:pt>
    <dgm:pt modelId="{41E1852C-543A-4A33-BCDB-1F702AC04297}" type="parTrans" cxnId="{17CE7D95-B6C4-4817-919E-BA98B7643A42}">
      <dgm:prSet/>
      <dgm:spPr/>
      <dgm:t>
        <a:bodyPr/>
        <a:lstStyle/>
        <a:p>
          <a:pPr algn="ctr"/>
          <a:endParaRPr lang="en-US"/>
        </a:p>
      </dgm:t>
    </dgm:pt>
    <dgm:pt modelId="{A14EE41F-BCF3-4FAA-ADB2-E5DE589D8B54}" type="sibTrans" cxnId="{17CE7D95-B6C4-4817-919E-BA98B7643A42}">
      <dgm:prSet/>
      <dgm:spPr/>
      <dgm:t>
        <a:bodyPr/>
        <a:lstStyle/>
        <a:p>
          <a:pPr algn="ctr"/>
          <a:endParaRPr lang="en-US" dirty="0"/>
        </a:p>
      </dgm:t>
    </dgm:pt>
    <dgm:pt modelId="{261E47F9-DA14-4214-860F-4141738BC942}" type="pres">
      <dgm:prSet presAssocID="{1661A44B-79FB-4C4B-A327-5D7871E44F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796D8-C0B3-4C67-885E-18C0E589C5A7}" type="pres">
      <dgm:prSet presAssocID="{B0B6E2C4-9E9C-407A-8B00-80E0A91C6874}" presName="node" presStyleLbl="node1" presStyleIdx="0" presStyleCnt="3" custRadScaleRad="92019" custRadScaleInc="-1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DF945-2798-465F-A7E2-F884E73B754B}" type="pres">
      <dgm:prSet presAssocID="{26B36FE3-6824-41A7-8102-FB061E5F317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DE1674D-D921-43C7-8FA5-F971647C5F94}" type="pres">
      <dgm:prSet presAssocID="{26B36FE3-6824-41A7-8102-FB061E5F317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390CDF0-35E1-4EB1-95B7-866B28D8F29D}" type="pres">
      <dgm:prSet presAssocID="{6E20865A-22CC-438B-ACFC-AD62315373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52B47-34FB-45C6-A596-A3E45DF3BA80}" type="pres">
      <dgm:prSet presAssocID="{3F09FACB-061B-479B-AD45-43486D40EEB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DF34AAE-C224-4FEB-9322-F80E9C3C95DB}" type="pres">
      <dgm:prSet presAssocID="{3F09FACB-061B-479B-AD45-43486D40EEB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71DE5E-4848-440A-9703-C71D777D3594}" type="pres">
      <dgm:prSet presAssocID="{979B76F0-51EF-4F86-B931-67822BE048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01A2D-A982-4B8E-8EE6-2DA7F70B64E5}" type="pres">
      <dgm:prSet presAssocID="{A14EE41F-BCF3-4FAA-ADB2-E5DE589D8B5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F0B5A2-C823-42B1-96C7-1CD1A6687DC3}" type="pres">
      <dgm:prSet presAssocID="{A14EE41F-BCF3-4FAA-ADB2-E5DE589D8B5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DE79F8-2E59-4372-8456-EBD9F6AC39A7}" srcId="{1661A44B-79FB-4C4B-A327-5D7871E44FC1}" destId="{B0B6E2C4-9E9C-407A-8B00-80E0A91C6874}" srcOrd="0" destOrd="0" parTransId="{7AC92A9E-264A-45F6-8A7F-EED861B8BDB5}" sibTransId="{26B36FE3-6824-41A7-8102-FB061E5F3172}"/>
    <dgm:cxn modelId="{2A6E7380-331C-4BAF-B581-58D6AACED7BF}" type="presOf" srcId="{6E20865A-22CC-438B-ACFC-AD6231537322}" destId="{7390CDF0-35E1-4EB1-95B7-866B28D8F29D}" srcOrd="0" destOrd="0" presId="urn:microsoft.com/office/officeart/2005/8/layout/cycle7"/>
    <dgm:cxn modelId="{72E3F952-C490-41BD-A695-2510CBCCB726}" type="presOf" srcId="{1661A44B-79FB-4C4B-A327-5D7871E44FC1}" destId="{261E47F9-DA14-4214-860F-4141738BC942}" srcOrd="0" destOrd="0" presId="urn:microsoft.com/office/officeart/2005/8/layout/cycle7"/>
    <dgm:cxn modelId="{1A406B86-4E71-4166-AA04-1E54B3E4EF4D}" type="presOf" srcId="{B0B6E2C4-9E9C-407A-8B00-80E0A91C6874}" destId="{80C796D8-C0B3-4C67-885E-18C0E589C5A7}" srcOrd="0" destOrd="0" presId="urn:microsoft.com/office/officeart/2005/8/layout/cycle7"/>
    <dgm:cxn modelId="{EBB954F4-FBEC-4412-84D6-FCA55E0E7160}" type="presOf" srcId="{3F09FACB-061B-479B-AD45-43486D40EEB6}" destId="{2DF34AAE-C224-4FEB-9322-F80E9C3C95DB}" srcOrd="1" destOrd="0" presId="urn:microsoft.com/office/officeart/2005/8/layout/cycle7"/>
    <dgm:cxn modelId="{B6618915-33C9-4ADB-8C83-73423F69B12E}" type="presOf" srcId="{26B36FE3-6824-41A7-8102-FB061E5F3172}" destId="{EDE1674D-D921-43C7-8FA5-F971647C5F94}" srcOrd="1" destOrd="0" presId="urn:microsoft.com/office/officeart/2005/8/layout/cycle7"/>
    <dgm:cxn modelId="{106762E7-3011-473B-AB4B-2C2A6A4B34C8}" type="presOf" srcId="{979B76F0-51EF-4F86-B931-67822BE0488B}" destId="{6671DE5E-4848-440A-9703-C71D777D3594}" srcOrd="0" destOrd="0" presId="urn:microsoft.com/office/officeart/2005/8/layout/cycle7"/>
    <dgm:cxn modelId="{17CE7D95-B6C4-4817-919E-BA98B7643A42}" srcId="{1661A44B-79FB-4C4B-A327-5D7871E44FC1}" destId="{979B76F0-51EF-4F86-B931-67822BE0488B}" srcOrd="2" destOrd="0" parTransId="{41E1852C-543A-4A33-BCDB-1F702AC04297}" sibTransId="{A14EE41F-BCF3-4FAA-ADB2-E5DE589D8B54}"/>
    <dgm:cxn modelId="{F32D3863-835C-4326-9048-B49C5366EB45}" type="presOf" srcId="{3F09FACB-061B-479B-AD45-43486D40EEB6}" destId="{5BA52B47-34FB-45C6-A596-A3E45DF3BA80}" srcOrd="0" destOrd="0" presId="urn:microsoft.com/office/officeart/2005/8/layout/cycle7"/>
    <dgm:cxn modelId="{366C9370-3604-4F33-9FBD-649355C5B191}" srcId="{1661A44B-79FB-4C4B-A327-5D7871E44FC1}" destId="{6E20865A-22CC-438B-ACFC-AD6231537322}" srcOrd="1" destOrd="0" parTransId="{CBE2456F-D67E-407E-ABBF-4F60CD834A08}" sibTransId="{3F09FACB-061B-479B-AD45-43486D40EEB6}"/>
    <dgm:cxn modelId="{EA96BB85-17E8-4122-B268-AABFEB7C706E}" type="presOf" srcId="{26B36FE3-6824-41A7-8102-FB061E5F3172}" destId="{DDDDF945-2798-465F-A7E2-F884E73B754B}" srcOrd="0" destOrd="0" presId="urn:microsoft.com/office/officeart/2005/8/layout/cycle7"/>
    <dgm:cxn modelId="{925D2B10-DA8D-4E6B-B49D-53BAEB3418EC}" type="presOf" srcId="{A14EE41F-BCF3-4FAA-ADB2-E5DE589D8B54}" destId="{F9F0B5A2-C823-42B1-96C7-1CD1A6687DC3}" srcOrd="1" destOrd="0" presId="urn:microsoft.com/office/officeart/2005/8/layout/cycle7"/>
    <dgm:cxn modelId="{16FC3EE8-CC59-4CC5-9033-3EF52A04D052}" type="presOf" srcId="{A14EE41F-BCF3-4FAA-ADB2-E5DE589D8B54}" destId="{12501A2D-A982-4B8E-8EE6-2DA7F70B64E5}" srcOrd="0" destOrd="0" presId="urn:microsoft.com/office/officeart/2005/8/layout/cycle7"/>
    <dgm:cxn modelId="{D4FB1368-A8D2-4C5B-A3BB-1AC7F56EFA7D}" type="presParOf" srcId="{261E47F9-DA14-4214-860F-4141738BC942}" destId="{80C796D8-C0B3-4C67-885E-18C0E589C5A7}" srcOrd="0" destOrd="0" presId="urn:microsoft.com/office/officeart/2005/8/layout/cycle7"/>
    <dgm:cxn modelId="{FCA33F8B-B106-4AD8-9FEC-3AB4898F1237}" type="presParOf" srcId="{261E47F9-DA14-4214-860F-4141738BC942}" destId="{DDDDF945-2798-465F-A7E2-F884E73B754B}" srcOrd="1" destOrd="0" presId="urn:microsoft.com/office/officeart/2005/8/layout/cycle7"/>
    <dgm:cxn modelId="{14DF14F6-9342-4171-B3D6-82A0676FD7A2}" type="presParOf" srcId="{DDDDF945-2798-465F-A7E2-F884E73B754B}" destId="{EDE1674D-D921-43C7-8FA5-F971647C5F94}" srcOrd="0" destOrd="0" presId="urn:microsoft.com/office/officeart/2005/8/layout/cycle7"/>
    <dgm:cxn modelId="{DA068B4E-08F8-43F1-824E-950718137091}" type="presParOf" srcId="{261E47F9-DA14-4214-860F-4141738BC942}" destId="{7390CDF0-35E1-4EB1-95B7-866B28D8F29D}" srcOrd="2" destOrd="0" presId="urn:microsoft.com/office/officeart/2005/8/layout/cycle7"/>
    <dgm:cxn modelId="{28E8A776-DA5B-42AB-AD60-11EE485AA621}" type="presParOf" srcId="{261E47F9-DA14-4214-860F-4141738BC942}" destId="{5BA52B47-34FB-45C6-A596-A3E45DF3BA80}" srcOrd="3" destOrd="0" presId="urn:microsoft.com/office/officeart/2005/8/layout/cycle7"/>
    <dgm:cxn modelId="{4237BCCB-1A03-4AB8-B711-490D9F58F21E}" type="presParOf" srcId="{5BA52B47-34FB-45C6-A596-A3E45DF3BA80}" destId="{2DF34AAE-C224-4FEB-9322-F80E9C3C95DB}" srcOrd="0" destOrd="0" presId="urn:microsoft.com/office/officeart/2005/8/layout/cycle7"/>
    <dgm:cxn modelId="{38C39233-F8F4-483B-8508-B749BAA30D47}" type="presParOf" srcId="{261E47F9-DA14-4214-860F-4141738BC942}" destId="{6671DE5E-4848-440A-9703-C71D777D3594}" srcOrd="4" destOrd="0" presId="urn:microsoft.com/office/officeart/2005/8/layout/cycle7"/>
    <dgm:cxn modelId="{B5E35184-4575-4455-A9D9-D3CF80DFBC7F}" type="presParOf" srcId="{261E47F9-DA14-4214-860F-4141738BC942}" destId="{12501A2D-A982-4B8E-8EE6-2DA7F70B64E5}" srcOrd="5" destOrd="0" presId="urn:microsoft.com/office/officeart/2005/8/layout/cycle7"/>
    <dgm:cxn modelId="{9D699B3C-FA9A-405E-8BF7-9EC6BF44A869}" type="presParOf" srcId="{12501A2D-A982-4B8E-8EE6-2DA7F70B64E5}" destId="{F9F0B5A2-C823-42B1-96C7-1CD1A6687DC3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96D8-C0B3-4C67-885E-18C0E589C5A7}">
      <dsp:nvSpPr>
        <dsp:cNvPr id="0" name=""/>
        <dsp:cNvSpPr/>
      </dsp:nvSpPr>
      <dsp:spPr>
        <a:xfrm>
          <a:off x="1093068" y="667004"/>
          <a:ext cx="1350019" cy="6750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Manipulatives</a:t>
          </a:r>
          <a:endParaRPr lang="en-US" sz="1400" kern="1200" dirty="0"/>
        </a:p>
      </dsp:txBody>
      <dsp:txXfrm>
        <a:off x="1112838" y="686774"/>
        <a:ext cx="1310479" cy="635469"/>
      </dsp:txXfrm>
    </dsp:sp>
    <dsp:sp modelId="{DDDDF945-2798-465F-A7E2-F884E73B754B}">
      <dsp:nvSpPr>
        <dsp:cNvPr id="0" name=""/>
        <dsp:cNvSpPr/>
      </dsp:nvSpPr>
      <dsp:spPr>
        <a:xfrm rot="3486498">
          <a:off x="1984997" y="1800243"/>
          <a:ext cx="703452" cy="236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055873" y="1847494"/>
        <a:ext cx="561700" cy="141751"/>
      </dsp:txXfrm>
    </dsp:sp>
    <dsp:sp modelId="{7390CDF0-35E1-4EB1-95B7-866B28D8F29D}">
      <dsp:nvSpPr>
        <dsp:cNvPr id="0" name=""/>
        <dsp:cNvSpPr/>
      </dsp:nvSpPr>
      <dsp:spPr>
        <a:xfrm>
          <a:off x="2230357" y="2494725"/>
          <a:ext cx="1350019" cy="6750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92136"/>
            <a:satOff val="-26265"/>
            <a:lumOff val="18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</a:t>
          </a:r>
          <a:endParaRPr lang="en-US" sz="1400" kern="1200" dirty="0"/>
        </a:p>
      </dsp:txBody>
      <dsp:txXfrm>
        <a:off x="2250127" y="2514495"/>
        <a:ext cx="1310479" cy="635469"/>
      </dsp:txXfrm>
    </dsp:sp>
    <dsp:sp modelId="{5BA52B47-34FB-45C6-A596-A3E45DF3BA80}">
      <dsp:nvSpPr>
        <dsp:cNvPr id="0" name=""/>
        <dsp:cNvSpPr/>
      </dsp:nvSpPr>
      <dsp:spPr>
        <a:xfrm rot="10800000">
          <a:off x="1438973" y="2714103"/>
          <a:ext cx="703452" cy="236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3861"/>
            <a:satOff val="-26265"/>
            <a:lumOff val="173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1509849" y="2761354"/>
        <a:ext cx="561700" cy="141751"/>
      </dsp:txXfrm>
    </dsp:sp>
    <dsp:sp modelId="{6671DE5E-4848-440A-9703-C71D777D3594}">
      <dsp:nvSpPr>
        <dsp:cNvPr id="0" name=""/>
        <dsp:cNvSpPr/>
      </dsp:nvSpPr>
      <dsp:spPr>
        <a:xfrm>
          <a:off x="1022" y="2494725"/>
          <a:ext cx="1350019" cy="6750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84272"/>
            <a:satOff val="-52530"/>
            <a:lumOff val="36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Abstract</a:t>
          </a:r>
          <a:endParaRPr lang="en-US" sz="1400" kern="1200" dirty="0"/>
        </a:p>
      </dsp:txBody>
      <dsp:txXfrm>
        <a:off x="20792" y="2514495"/>
        <a:ext cx="1310479" cy="635469"/>
      </dsp:txXfrm>
    </dsp:sp>
    <dsp:sp modelId="{12501A2D-A982-4B8E-8EE6-2DA7F70B64E5}">
      <dsp:nvSpPr>
        <dsp:cNvPr id="0" name=""/>
        <dsp:cNvSpPr/>
      </dsp:nvSpPr>
      <dsp:spPr>
        <a:xfrm rot="18051475">
          <a:off x="870329" y="1800243"/>
          <a:ext cx="703452" cy="236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87722"/>
            <a:satOff val="-52530"/>
            <a:lumOff val="347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941205" y="1847494"/>
        <a:ext cx="561700" cy="141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F766-9333-4646-8A09-83B429EF4E1D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08B23-09F6-4C01-86A2-8E79048A3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7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Read aloud stories, Comprehension, Critical thinking, Thoughtful discussion, Art activities, Writing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08B23-09F6-4C01-86A2-8E79048A3B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2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39B657-1EBC-4811-8330-1971C1A686F6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94CC6A-E1DD-4486-9E6B-8409F57F8DA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alileogiftedschool.org/site_res_view_folder.aspx?id=0019eb8a-09e0-4364-a5c7-f1703a7c816d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sites.google.com/site/pathwaystocreativity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438400"/>
            <a:ext cx="3313355" cy="35779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Galileo in Action: A Brief </a:t>
            </a:r>
            <a:r>
              <a:rPr lang="en-US" dirty="0"/>
              <a:t>O</a:t>
            </a:r>
            <a:r>
              <a:rPr lang="en-US" dirty="0" smtClean="0"/>
              <a:t>verview of Curriculum and Culture</a:t>
            </a:r>
            <a:endParaRPr lang="en-US" dirty="0"/>
          </a:p>
        </p:txBody>
      </p:sp>
      <p:pic>
        <p:nvPicPr>
          <p:cNvPr id="4" name="Picture 9" descr="C:\Users\Max Van Rees\AppData\Local\Microsoft\Windows\Temporary Internet Files\Content.IE5\NZ1AV8HL\MP9004424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13" y="3962400"/>
            <a:ext cx="2895600" cy="192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Max Van Rees\AppData\Local\Microsoft\Windows\Temporary Internet Files\Content.IE5\JHTDHTLF\MP9004394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0991"/>
            <a:ext cx="1716024" cy="228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x Van Rees\Desktop\Photos\AAAAAAAAA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13" y="533400"/>
            <a:ext cx="2870200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Based Learning:</a:t>
            </a:r>
            <a:br>
              <a:rPr lang="en-US" dirty="0" smtClean="0"/>
            </a:br>
            <a:r>
              <a:rPr lang="en-US" sz="2700" i="1" dirty="0"/>
              <a:t>5</a:t>
            </a:r>
            <a:r>
              <a:rPr lang="en-US" sz="2700" i="1" dirty="0" smtClean="0"/>
              <a:t>0 Minutes During Weeks With No Creative Productivity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69744"/>
            <a:ext cx="6777317" cy="22137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Focuses on: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reating products for any curriculum area;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Skills;</a:t>
            </a:r>
          </a:p>
          <a:p>
            <a:pPr lvl="1"/>
            <a:r>
              <a:rPr lang="en-US" dirty="0" smtClean="0"/>
              <a:t>Research in topics of further interest; </a:t>
            </a:r>
          </a:p>
          <a:p>
            <a:pPr lvl="1"/>
            <a:r>
              <a:rPr lang="en-US" dirty="0" smtClean="0"/>
              <a:t>Exploring enrichment areas.</a:t>
            </a:r>
            <a:endParaRPr lang="en-US" dirty="0"/>
          </a:p>
        </p:txBody>
      </p:sp>
      <p:pic>
        <p:nvPicPr>
          <p:cNvPr id="12290" name="Picture 2" descr="C:\Users\Max Van Rees\AppData\Local\Microsoft\Windows\Temporary Internet Files\Content.IE5\S2H9TDKX\MP9004308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26" y="4800600"/>
            <a:ext cx="1600199" cy="117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C:\Users\Max Van Rees\AppData\Local\Microsoft\Windows\Temporary Internet Files\Content.IE5\O5CLBG8V\MP9003419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53" y="3276600"/>
            <a:ext cx="1228344" cy="1721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7611" y="4495800"/>
            <a:ext cx="5118389" cy="270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Special Enrichment Days:</a:t>
            </a:r>
          </a:p>
          <a:p>
            <a:pPr lvl="1"/>
            <a:r>
              <a:rPr lang="en-US" dirty="0" smtClean="0"/>
              <a:t>This time is also used for special enrichment activities based on special “days” of the week or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524000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024744" cy="722864"/>
          </a:xfrm>
        </p:spPr>
        <p:txBody>
          <a:bodyPr/>
          <a:lstStyle/>
          <a:p>
            <a:r>
              <a:rPr lang="en-US" dirty="0" smtClean="0"/>
              <a:t>Other Parts of Our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4114800" cy="3886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Music</a:t>
            </a:r>
          </a:p>
          <a:p>
            <a:r>
              <a:rPr lang="en-US" sz="3600" dirty="0" smtClean="0"/>
              <a:t>PE</a:t>
            </a:r>
          </a:p>
          <a:p>
            <a:r>
              <a:rPr lang="en-US" sz="3600" dirty="0" smtClean="0"/>
              <a:t>Art Expressions</a:t>
            </a:r>
          </a:p>
          <a:p>
            <a:r>
              <a:rPr lang="en-US" sz="3600" dirty="0" smtClean="0"/>
              <a:t>Media Center</a:t>
            </a:r>
          </a:p>
          <a:p>
            <a:endParaRPr lang="en-US" sz="3600" dirty="0"/>
          </a:p>
          <a:p>
            <a:r>
              <a:rPr lang="en-US" sz="3600" dirty="0" smtClean="0"/>
              <a:t>Lunch Clubs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057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000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10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28908" cy="40009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Multiple online learning resources are used at Galileo:</a:t>
            </a:r>
          </a:p>
          <a:p>
            <a:pPr lvl="1"/>
            <a:r>
              <a:rPr lang="en-US" dirty="0" err="1" smtClean="0"/>
              <a:t>Renzulli</a:t>
            </a:r>
            <a:r>
              <a:rPr lang="en-US" dirty="0" smtClean="0"/>
              <a:t> Learning</a:t>
            </a:r>
          </a:p>
          <a:p>
            <a:pPr lvl="1"/>
            <a:r>
              <a:rPr lang="en-US" dirty="0" smtClean="0"/>
              <a:t>Reading Eggs/Reading </a:t>
            </a:r>
            <a:r>
              <a:rPr lang="en-US" dirty="0" err="1" smtClean="0"/>
              <a:t>Eggspress</a:t>
            </a:r>
            <a:endParaRPr lang="en-US" dirty="0" smtClean="0"/>
          </a:p>
          <a:p>
            <a:pPr lvl="1"/>
            <a:r>
              <a:rPr lang="en-US" dirty="0" smtClean="0"/>
              <a:t>Study Island</a:t>
            </a:r>
          </a:p>
          <a:p>
            <a:pPr lvl="1"/>
            <a:r>
              <a:rPr lang="en-US" dirty="0" smtClean="0"/>
              <a:t>Middlebury Interactive Language Learning</a:t>
            </a:r>
          </a:p>
          <a:p>
            <a:pPr lvl="1"/>
            <a:r>
              <a:rPr lang="en-US" dirty="0"/>
              <a:t>Kahn </a:t>
            </a:r>
            <a:r>
              <a:rPr lang="en-US" dirty="0" smtClean="0"/>
              <a:t>Academy</a:t>
            </a:r>
          </a:p>
          <a:p>
            <a:pPr lvl="1"/>
            <a:r>
              <a:rPr lang="en-US" dirty="0" smtClean="0"/>
              <a:t>Word Processing/Presentation Software (Microsoft, </a:t>
            </a:r>
            <a:r>
              <a:rPr lang="en-US" dirty="0" err="1" smtClean="0"/>
              <a:t>Prezi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IPAD Lab, 40+ Seat Computer Lab, Computers in Each Classroom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theresa.dulong\AppData\Local\Microsoft\Windows\Temporary Internet Files\Content.IE5\Y1CRUM3U\MP9004223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21445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200400"/>
            <a:ext cx="7024744" cy="722864"/>
          </a:xfrm>
        </p:spPr>
        <p:txBody>
          <a:bodyPr/>
          <a:lstStyle/>
          <a:p>
            <a:pPr algn="ctr"/>
            <a:r>
              <a:rPr lang="en-US" dirty="0" smtClean="0"/>
              <a:t>Thank you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88280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Our curriculum is driven by the </a:t>
            </a:r>
            <a:r>
              <a:rPr lang="en-US" b="1" u="sng" dirty="0" smtClean="0">
                <a:solidFill>
                  <a:schemeClr val="accent1"/>
                </a:solidFill>
              </a:rPr>
              <a:t>Curriculum Guide </a:t>
            </a:r>
            <a:r>
              <a:rPr lang="en-US" dirty="0" smtClean="0"/>
              <a:t>located on the Galileo Website.</a:t>
            </a:r>
          </a:p>
          <a:p>
            <a:endParaRPr lang="en-US" dirty="0" smtClean="0"/>
          </a:p>
          <a:p>
            <a:pPr algn="ctr"/>
            <a:r>
              <a:rPr lang="en-US" sz="1200" dirty="0">
                <a:hlinkClick r:id="rId2"/>
              </a:rPr>
              <a:t>http://www.galileogiftedschool.org/site_res_view_folder.aspx?id=0019eb8a-09e0-4364-a5c7-f1703a7c816d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6549"/>
            <a:ext cx="4123482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2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Wide Curriculum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476621" cy="12577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>
                <a:hlinkClick r:id="rId2"/>
              </a:rPr>
              <a:t>https://sites.google.com/site/pathwaystocreativity/Home</a:t>
            </a:r>
            <a:endParaRPr lang="en-US" sz="2000" dirty="0"/>
          </a:p>
        </p:txBody>
      </p:sp>
      <p:pic>
        <p:nvPicPr>
          <p:cNvPr id="3074" name="Picture 2" descr="https://sites.google.com/site/pathwaystocreativity/_/rsrc/1344302248548/curriculum/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4" y="3337056"/>
            <a:ext cx="1447800" cy="126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sites.google.com/site/pathwaystocreativity/_/rsrc/1344302400848/curriculum/thinkcentr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3" y="4023564"/>
            <a:ext cx="1381125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sites.google.com/site/pathwaystocreativity/_/rsrc/1344302591380/curriculum/interactive%20science.png?height=132&amp;widt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69" y="4962917"/>
            <a:ext cx="3019425" cy="125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encrypted-tbn3.gstatic.com/images?q=tbn:ANd9GcQtZQhxy6n6LgvMkq31p0T8YP3Yp8a5NAjt7Xx8ktIYiglbmEv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97" y="3048000"/>
            <a:ext cx="1333501" cy="192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s://sites.google.com/site/pathwaystocreativity/_/rsrc/1344303160842/curriculum/geo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2954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s://sites.google.com/site/pathwaystocreativity/_/rsrc/1348423597398/galileo-gifted-school-virtual-learning-and-resources/Study%20Island%20image.JPG?height=200&amp;width=1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95" y="5179359"/>
            <a:ext cx="1028700" cy="113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14" descr="data:image/jpeg;base64,/9j/4AAQSkZJRgABAQAAAQABAAD/2wCEAAkGBhQSEBUUEhQWFRUVFBcZFBYUFRwaFhQWGhYWFxwaFBQYHiYhGBsjHB8cIC8jIycpLCwtFx4xODAqNSYrLikBCQoKDgwOGQ8PGjUhHyQuLCkrLTIvNTAuNC8sNC0sLCktKSwpLywpMiosLSwsLC8sLDIpLCwpLCkpNCwsLCwsLP/AABEIAEIBGwMBIgACEQEDEQH/xAAbAAACAwEBAQAAAAAAAAAAAAAABgEEBQIDB//EAD4QAAIBAgQEAwMKBQMFAQAAAAECAwARBAUSIQYTMUEiUWEycYEHFCMzQpGhsbLRFTVicnNSgsE0Q3SD4ST/xAAaAQADAQEBAQAAAAAAAAAAAAAAAQMCBAUG/8QALhEAAgIBAwIDBwUBAQAAAAAAAAECEQMSITEEQRRRYRMykaGx0fAiUnGBwUIj/9oADAMBAAIRAxEAPwD7jUGqeZ5gYlBETyXNiIxcrsdyOtu21+tKnEfE8ciLFKrRIZE5ochNcYNyt2t1NveLipzyxh7zNKLfA73rOxGexq2lbyOOqxqWI99th8aUMLnSaQpaSPCO7cggAcxQqkqr6vCt9ZA7jptTLl+d4VVCxnSPJUP46Qb++oyzxurS/kooJK3uehzPEn2cKbf1yqp+4A0DN5V+swzgdyjK9vgLH8KtJnMJ/wC4vx2/O1eUmfxaiqnmFRd+XZgg7a2vYE9he9aW/E/oGpft+v3PfBZrHL7DXI6qdmHvU7irdYEGLwuP1cp/pIzYlfDLGex9QfiDVnBY90cQz7sb8uQCwkA8/Jh5VpTa974icE/d+Br0VF6mrEgoqrjc0ihtzHVL9LnrVdOJMMTYTJ9/71h5IJ02UWObVpM0qK5VwRcbg11WyYUUUUAFFFFABRRUXoAmiisjM+JY4JVjcMS1twNgCbC9YnOMFcnRuGOU3UVZr0VkT8TRpiRAQ2o2FwPCCegPepi4nhbEGAE6wSOnhJHUA+dbx/8ApejeuSeVrDp9ptq49TWorPkzcK4Qq1y2kEWI6rud9h4vwq/egZNFFF6ACiiovQBNFF6KACiovU0AFFFFAEEUn4nGPPZpjbDCZ1PKuGjKMOXI7XOpbi5sABsTcXpwpJMQEkuHMhiV5JERygKvr8TIrH2ZAGI/qW2xK0m1wNKyxBhLxLDdWlQloGZLLJoLbOlvASupSPK5FaUOQYTERq7YWHxKCfo1uD3GoAdDtXnhsq5DiRpZCqI1llk16ANyUPUm2xvfbv538gh04dNrX1MB5BmLAfcaKT5GzFzPgfBqhZImRtguiaRfExsNlcdzVXH8ORYTDsiF21trmaR2ctpAG5O9vT1pkzI3lhT+sufcgt+phWfmzNpntYWkW7MCwRdC76Ru1+lvW/ao5MMXF6VuUw5NE1Jnyp5Gw8r4qPU2lnSRdC2MQIsAQd/tG/hA8PrT5kuetjMNpdGus3LWe63R9mjJsfEwuA2na9acHB2HCq0iE+IO8dzyzILb6PK4vbobC9WZsrQOJcOFWQEnQdonJ6kqNlc9NYF/O9LHjai1I3lypyUoGhk+NMsQLbOCVceTrsf3+NXqXsgx+vEzgKyE6WdGHiR7aWB7G+xBGxG4phqmNvTuSyJKWwifKF9dH/Yf1UZnwfGmGMqu1woazWsdht0o+UIfTRf4z+qsbFJIsixYiRwmxvcsNJ6EC+9eHncVlyao32XofQ9OpvDj0yqrbXmMfBOaaYJOY1kjIIJ7Ajp/89a7l+UJNXhiYqO5NvwqlxLgkgwkaQm6u+pmv7Z03BJ8qjK8dMsARMHrQjdv9d+52q6y5MdYrql5WQeLFkvO43b4uhpwnEEUkLSqTZQSw+0LC9iKxT8oSabiJtV/ZuOnnesjKsvmjXEao2RDC979PMW86v8AyfYdSJWIBIKgG3QWJ2ra6jNkcYra7vYlLpsGKM5v9SVVv5mvkfFyYhtFtD2uATcH3GqU/H6K7LymNiRe4HTbpWUsQXNrKLDmdB6qela/GGZRwppVV5r99Iuo7k+tP22R43JyrS645B9PiWWMVG1JJpXwd5dxussqxiJgWNr3Bt6n0q5gOKElxLQBSCt7MbWOnrt2qjwbkHKTmuPG42B+yv7n9qyeHf5m/vk/OnHLmioa37z+RmeHBJ5PZraK+Yy57xKuGZAyltW+3YDv60scYvfGRkd0j/FjXt8of1kX9jfmKrcVf9VF/ji/M1Lqsspa4vhNF+jwxhomuWpWd5p/NV/yR/kK08LJhv4kwETCS58Wrw6rbkL2271m5r/NV/yR/wDFTgP5uf73/SaeLPPDOSg6uVP+DGfpcWeEXkV6YWv5HHAZiJWlWxHKk0H12Bv+NXKxeH/rcX/5B/QtZuNzKOXESpPMY447KqKxUs1t2Zhv6V9B7HVJpdkmfLeJ0405ctteXdjbei9JcfERhTELHJzlRVaFmuSNRC6WPexN6uY3InTDtIs0vOCFmYudLbXI0dAPdTfT6X+p1fBldbqT0Rulb3/L4Gi9F6SMKkk0sEYldVbCAuQdyNR6X6E+dW4cvL4ySEyyCNIo9g5Bbawu3X7qb6dLmXaxR61yqocuue/Ju5zi5Y47wR8xtQFvIedXI2NhfY2Fx5GkfNJpIVxMIkcqnKZCSdShmAI1dxWhBhGnxmIRpJBGoj8KsRclfMdKz4Wrm5bV9vua8epVjUN7rn+fpQ1g1F6TZMzkwwxESuX0GMRM+5XmbbnvavfOsjaLDPIk0vMC3clyQ477dB6Wp+H3Sb54/P7F424txjdc/P7DZU1SydicPGSbkotyep2q5XPJU2juhLVFS8wrGwUaO2JR1DDn7qwBBuiEbGtmsLEnlYu/2Z1A/wDYnb4r+VSlzF+paG6kvQrZfhgDJBb6mVtH+GdTa3uJK/7K18lnvh4r9dAB948P/FZ0zBcTHL2ccp/W51Rk+5rj/fSVxZxdiMKZMKsfhUM2uKQCQxtrfSqkfRmwa53Nht12vKNE8ac3SHjD5ijTyysw0ohVBf7KkmRvcWsvrorqXxyYmP8A1woR6Eq6/mBXzYZ6XTTDh5+QqqXYR2DKLFUAvfT0J87AVp5PxJLMebECU0LGpX2yFZmJKt2uSADvYXrnxTnN1KNHdk6NxVx3PouDxokAPZlDD4jp99DiNSSLXFtr9z0G/c0kcN8VI2pNdyjMQbHYE7lhbYE73AsrE9ipplfPEYDT4jcbqSEX++Qi3wFyavRwvbky+L87EM0RVCspBEcxuEJv9VLturevvG9b/DudjFQCUKUN2R0PVJFOllv3APfvVDO8xSPC6fA7OG0rsRexIIX32t6kVp5FlYw+HjiH2V8R7s53Zj5ktc1kDE4wyGWeSNogCACp3tbe9960M64eE8AXYSIo0N6gdD6GpzfilMPIUaOZ9EQlkaNAyxxlmXU29z7JNgCbCry5tCQW5qWChidY2U9zc7D31z+Gg3Jv/rk6V1WRKCX/ADwLWW8MSvhnhnOkagYt76SOvwPlVODLcwgHLjuV7WKke8X3FOq46Mi4dSNOq4YW0b+K9/Z2O/TaoGYRlivMTUq6mXULhetyL3A9ak+jhtTaa72WXXTt2k096rYXMr4cnEcxle7yxlQuq4ue7H9qscHZNJAj80WLMLC99gPStzDY6OS/LdXsbHQwax672O1U8x4gjheOO4Z3kCaFZdS3VmBZb3t4fxqkOmhFqS7f6Sn1U5xlF8OvkYz8Py/xHnWHL1atV/6bWt53rKx3DeMkmaQqCdVwdQtYHawPatbMPlBiiJGgkiOFrNJGrapm0oli21huT0ApjjzCMkrrTUq3ddYugte7C+w9anPooSVW+bKw6/JBp0uK/oWMvw2YiVNbeDUNV2Ui3fYV5ZtwzOmIM2G3udVgQCpPUWOxFNX8Ui8P0sfiJVfGviYdQu+59BUnMotRXmJqAJK6xqAHW4vfbvTfSRcdLb8+RLrZqWpRS2pqtmJqcOYrEyhsT4VFr3t08lUedXuI+HJZcTG8YGkBQTe2nS1/jtWxlnEsM6h4z9GY+ZzDYIBqZSCSbggjvta1dYjiSBDGOYrGZiselgQzBC9r3t0H4ijwcNLTt3vYPrsmpSSSpUl23MbH8OytmCygDl6lYm42t2tRheH5VzFpiBy7s2q/W4ta3nTDBmsbCO7BGlUMiOyhyCL7Lfcj0vXQzOK5USx3UEsNa3AGxJF9heteFhd+tmfGZNOn00/0YkcWKhlnMcCuskpcEyaT0A6W9K6bAzxStLHGkglCmSMtYq4FiVYixFb8cytfSQbGxsb2PkfWu7V6Ptn5Ly/Nzx/CL9z5tenyMFsrlxEUqzhIw6gIqblSDfUzd9+1V8THjZITCY0BKlTKHuGFrbLa4J/C9M1qKFma7LzG+li1y+KfqLmUZNLHPEzAAJhgjb9H1XtVzCZe64yaUjwOiBTfe467Vr0E0pZpSbb77Dh00IJJdnf+CpnuQyyPiCigh0iC3YC5Vrn3bVp5blrpisRIwGmQJpN+thY7dq1jIK5MtN5pOOn87fYUekxxnr73f1+4uY3h9pJcSWIVZBHy2uNmXpce/wDOq3EGJxRwjrIiIAoDuHvr3GyLbYn1pjxuGWVCkgBU9R+I3rMi4aiBUs0jhTdVkfUoPbbv8atjyrZy7ehzZullusfe7d+fnt9DTynwwRg7EItx8Ks86vDVRrrmattnoR/TFR8i5VPNcuE0RQ7Hqrd1YbgirlQak0mqZVNp2hRGIJvDOAHHtA9HHZkPfz8xSfj+FZZppG0hLljqZ76yV5YsbkkCMnrbe9fUcyypJ1s43HssNmU/0ntWBiMnxEfs2mX0Ol/iDsarjypbZPj9ykW4tzxbN9n/AIKuYJLhglwCjHRdHN122uCN72t76wMXAiSs4Z0Gku3LZlLxNs9gvtFG3t5OaesZhnljaN4ZgGFtoySO4II7g7/CsBOGp5QqSYdzbUpNitwQQSGPs9j8bVWeXEuGdLzZs2CWr34tOPG/p8DOxekAPGro6adLJYMoFrFSTse3rcg3vThwvmeMxIYERsgFlkkjZT7njB6+41OUcA+EfOdJ3BIUAuSAF3k7A2GwpwghVFCoAqjoB0Fc7m5v9KpHNLLOabzJan5dvnuZuA4eIEYl5ZEek2QW5jL0aQncgHcL7rk2rdrw5ho5xp0yNi/mvDJxGMdnaVIWwyRtypAokPNlLI4A1W0kdLe0d6y5OFHRXdcOrkY/mmIFAZ4FGlBqJt4faCsQLr8adOdRz6NLC0Ib8HzsFKxrGJ5pUni1L9DhJHWQqCDYtqU7LcDnNXmvCWIEkgMbmz4l0lVoAj8xJAoJ+tOzBSrbeEb2Ap/+celR859KNLC0L/DvD7QTxMI1RBgIo5NOkAyq17EL1IF9/XrWOeHJxKifNQxXGSzNitaeNHWWwsTr1eJVItay7Xp4+c+lR869KNLC0IkPB03KUNAhYR5aDfQTeGQmUXPkv3+teScI4i8itG7EDFFJA0Ajl5qyAAkfStfUAQ9gLddhT/8AOj5Cj5yfIUaGFoRM04NlBCxws0T4WKLRFyByWW5beYeEEkNqjubrvfar0XCsgYPyl1/xPml7rrMBXSSX6m42I6nypu+cH0qOeaNLFqEGDhDELFGOQp5cMGuLUgEpjxUsrR3va5Uq2+xIAqxheGZmk5nzVYQcZJKE1RkojYPlBvCSAS/UA+tO3MNGo0aQ1CFFwriFjERw4Z5I8IFn1p/+QwoisNzq8JUsugG5c3tWhguFWUwlolUjGYt5mBXVyZedpuwNze6bdRYeVNtTRpDURg8HHCCI1CgnUbdzYC5v3sB91e/OFeNqm1OkFnpzqgy1xaptRSC2BkNck11ai1MRzeoru1FqLCjjTRpr0tRaiwo89NGmvS1Gmiwo96DRRUzZBqKKKAObVBoopiINQaKKYmcmoNFFbEQaioopiIooopiZzUUUUxBU0UUATU0UUhk1IqKKQ0dCpFFFAyamiisgTRRRSGFFFFAAKmiigAoFFFABU0UU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6" descr="data:image/jpeg;base64,/9j/4AAQSkZJRgABAQAAAQABAAD/2wCEAAkGBhQSEBUUEhQWFRUVFBcZFBYUFRwaFhQWGhYWFxwaFBQYHiYhGBsjHB8cIC8jIycpLCwtFx4xODAqNSYrLikBCQoKDgwOGQ8PGjUhHyQuLCkrLTIvNTAuNC8sNC0sLCktKSwpLywpMiosLSwsLC8sLDIpLCwpLCkpNCwsLCwsLP/AABEIAEIBGwMBIgACEQEDEQH/xAAbAAACAwEBAQAAAAAAAAAAAAAABgEEBQIDB//EAD4QAAIBAgQEAwMKBQMFAQAAAAECAwARBAUSIQYTMUEiUWEycYEHFCMzQpGhsbLRFTVicnNSgsE0Q3SD4ST/xAAaAQADAQEBAQAAAAAAAAAAAAAAAQMCBAUG/8QALhEAAgIBAwIDBwUBAQAAAAAAAAECEQMSITEEQRRRYRMykaGx0fAiUnGBwUIj/9oADAMBAAIRAxEAPwD7jUGqeZ5gYlBETyXNiIxcrsdyOtu21+tKnEfE8ciLFKrRIZE5ochNcYNyt2t1NveLipzyxh7zNKLfA73rOxGexq2lbyOOqxqWI99th8aUMLnSaQpaSPCO7cggAcxQqkqr6vCt9ZA7jptTLl+d4VVCxnSPJUP46Qb++oyzxurS/kooJK3uehzPEn2cKbf1yqp+4A0DN5V+swzgdyjK9vgLH8KtJnMJ/wC4vx2/O1eUmfxaiqnmFRd+XZgg7a2vYE9he9aW/E/oGpft+v3PfBZrHL7DXI6qdmHvU7irdYEGLwuP1cp/pIzYlfDLGex9QfiDVnBY90cQz7sb8uQCwkA8/Jh5VpTa974icE/d+Br0VF6mrEgoqrjc0ihtzHVL9LnrVdOJMMTYTJ9/71h5IJ02UWObVpM0qK5VwRcbg11WyYUUUUAFFFFABRRUXoAmiisjM+JY4JVjcMS1twNgCbC9YnOMFcnRuGOU3UVZr0VkT8TRpiRAQ2o2FwPCCegPepi4nhbEGAE6wSOnhJHUA+dbx/8ApejeuSeVrDp9ptq49TWorPkzcK4Qq1y2kEWI6rud9h4vwq/egZNFFF6ACiiovQBNFF6KACiovU0AFFFFAEEUn4nGPPZpjbDCZ1PKuGjKMOXI7XOpbi5sABsTcXpwpJMQEkuHMhiV5JERygKvr8TIrH2ZAGI/qW2xK0m1wNKyxBhLxLDdWlQloGZLLJoLbOlvASupSPK5FaUOQYTERq7YWHxKCfo1uD3GoAdDtXnhsq5DiRpZCqI1llk16ANyUPUm2xvfbv538gh04dNrX1MB5BmLAfcaKT5GzFzPgfBqhZImRtguiaRfExsNlcdzVXH8ORYTDsiF21trmaR2ctpAG5O9vT1pkzI3lhT+sufcgt+phWfmzNpntYWkW7MCwRdC76Ru1+lvW/ao5MMXF6VuUw5NE1Jnyp5Gw8r4qPU2lnSRdC2MQIsAQd/tG/hA8PrT5kuetjMNpdGus3LWe63R9mjJsfEwuA2na9acHB2HCq0iE+IO8dzyzILb6PK4vbobC9WZsrQOJcOFWQEnQdonJ6kqNlc9NYF/O9LHjai1I3lypyUoGhk+NMsQLbOCVceTrsf3+NXqXsgx+vEzgKyE6WdGHiR7aWB7G+xBGxG4phqmNvTuSyJKWwifKF9dH/Yf1UZnwfGmGMqu1woazWsdht0o+UIfTRf4z+qsbFJIsixYiRwmxvcsNJ6EC+9eHncVlyao32XofQ9OpvDj0yqrbXmMfBOaaYJOY1kjIIJ7Ajp/89a7l+UJNXhiYqO5NvwqlxLgkgwkaQm6u+pmv7Z03BJ8qjK8dMsARMHrQjdv9d+52q6y5MdYrql5WQeLFkvO43b4uhpwnEEUkLSqTZQSw+0LC9iKxT8oSabiJtV/ZuOnnesjKsvmjXEao2RDC979PMW86v8AyfYdSJWIBIKgG3QWJ2ra6jNkcYra7vYlLpsGKM5v9SVVv5mvkfFyYhtFtD2uATcH3GqU/H6K7LymNiRe4HTbpWUsQXNrKLDmdB6qela/GGZRwppVV5r99Iuo7k+tP22R43JyrS645B9PiWWMVG1JJpXwd5dxussqxiJgWNr3Bt6n0q5gOKElxLQBSCt7MbWOnrt2qjwbkHKTmuPG42B+yv7n9qyeHf5m/vk/OnHLmioa37z+RmeHBJ5PZraK+Yy57xKuGZAyltW+3YDv60scYvfGRkd0j/FjXt8of1kX9jfmKrcVf9VF/ji/M1Lqsspa4vhNF+jwxhomuWpWd5p/NV/yR/kK08LJhv4kwETCS58Wrw6rbkL2271m5r/NV/yR/wDFTgP5uf73/SaeLPPDOSg6uVP+DGfpcWeEXkV6YWv5HHAZiJWlWxHKk0H12Bv+NXKxeH/rcX/5B/QtZuNzKOXESpPMY447KqKxUs1t2Zhv6V9B7HVJpdkmfLeJ0405ctteXdjbei9JcfERhTELHJzlRVaFmuSNRC6WPexN6uY3InTDtIs0vOCFmYudLbXI0dAPdTfT6X+p1fBldbqT0Rulb3/L4Gi9F6SMKkk0sEYldVbCAuQdyNR6X6E+dW4cvL4ySEyyCNIo9g5Bbawu3X7qb6dLmXaxR61yqocuue/Ju5zi5Y47wR8xtQFvIedXI2NhfY2Fx5GkfNJpIVxMIkcqnKZCSdShmAI1dxWhBhGnxmIRpJBGoj8KsRclfMdKz4Wrm5bV9vua8epVjUN7rn+fpQ1g1F6TZMzkwwxESuX0GMRM+5XmbbnvavfOsjaLDPIk0vMC3clyQ477dB6Wp+H3Sb54/P7F424txjdc/P7DZU1SydicPGSbkotyep2q5XPJU2juhLVFS8wrGwUaO2JR1DDn7qwBBuiEbGtmsLEnlYu/2Z1A/wDYnb4r+VSlzF+paG6kvQrZfhgDJBb6mVtH+GdTa3uJK/7K18lnvh4r9dAB948P/FZ0zBcTHL2ccp/W51Rk+5rj/fSVxZxdiMKZMKsfhUM2uKQCQxtrfSqkfRmwa53Nht12vKNE8ac3SHjD5ijTyysw0ohVBf7KkmRvcWsvrorqXxyYmP8A1woR6Eq6/mBXzYZ6XTTDh5+QqqXYR2DKLFUAvfT0J87AVp5PxJLMebECU0LGpX2yFZmJKt2uSADvYXrnxTnN1KNHdk6NxVx3PouDxokAPZlDD4jp99DiNSSLXFtr9z0G/c0kcN8VI2pNdyjMQbHYE7lhbYE73AsrE9ipplfPEYDT4jcbqSEX++Qi3wFyavRwvbky+L87EM0RVCspBEcxuEJv9VLturevvG9b/DudjFQCUKUN2R0PVJFOllv3APfvVDO8xSPC6fA7OG0rsRexIIX32t6kVp5FlYw+HjiH2V8R7s53Zj5ktc1kDE4wyGWeSNogCACp3tbe9960M64eE8AXYSIo0N6gdD6GpzfilMPIUaOZ9EQlkaNAyxxlmXU29z7JNgCbCry5tCQW5qWChidY2U9zc7D31z+Gg3Jv/rk6V1WRKCX/ADwLWW8MSvhnhnOkagYt76SOvwPlVODLcwgHLjuV7WKke8X3FOq46Mi4dSNOq4YW0b+K9/Z2O/TaoGYRlivMTUq6mXULhetyL3A9ak+jhtTaa72WXXTt2k096rYXMr4cnEcxle7yxlQuq4ue7H9qscHZNJAj80WLMLC99gPStzDY6OS/LdXsbHQwax672O1U8x4gjheOO4Z3kCaFZdS3VmBZb3t4fxqkOmhFqS7f6Sn1U5xlF8OvkYz8Py/xHnWHL1atV/6bWt53rKx3DeMkmaQqCdVwdQtYHawPatbMPlBiiJGgkiOFrNJGrapm0oli21huT0ApjjzCMkrrTUq3ddYugte7C+w9anPooSVW+bKw6/JBp0uK/oWMvw2YiVNbeDUNV2Ui3fYV5ZtwzOmIM2G3udVgQCpPUWOxFNX8Ui8P0sfiJVfGviYdQu+59BUnMotRXmJqAJK6xqAHW4vfbvTfSRcdLb8+RLrZqWpRS2pqtmJqcOYrEyhsT4VFr3t08lUedXuI+HJZcTG8YGkBQTe2nS1/jtWxlnEsM6h4z9GY+ZzDYIBqZSCSbggjvta1dYjiSBDGOYrGZiselgQzBC9r3t0H4ijwcNLTt3vYPrsmpSSSpUl23MbH8OytmCygDl6lYm42t2tRheH5VzFpiBy7s2q/W4ta3nTDBmsbCO7BGlUMiOyhyCL7Lfcj0vXQzOK5USx3UEsNa3AGxJF9heteFhd+tmfGZNOn00/0YkcWKhlnMcCuskpcEyaT0A6W9K6bAzxStLHGkglCmSMtYq4FiVYixFb8cytfSQbGxsb2PkfWu7V6Ptn5Ly/Nzx/CL9z5tenyMFsrlxEUqzhIw6gIqblSDfUzd9+1V8THjZITCY0BKlTKHuGFrbLa4J/C9M1qKFma7LzG+li1y+KfqLmUZNLHPEzAAJhgjb9H1XtVzCZe64yaUjwOiBTfe467Vr0E0pZpSbb77Dh00IJJdnf+CpnuQyyPiCigh0iC3YC5Vrn3bVp5blrpisRIwGmQJpN+thY7dq1jIK5MtN5pOOn87fYUekxxnr73f1+4uY3h9pJcSWIVZBHy2uNmXpce/wDOq3EGJxRwjrIiIAoDuHvr3GyLbYn1pjxuGWVCkgBU9R+I3rMi4aiBUs0jhTdVkfUoPbbv8atjyrZy7ehzZullusfe7d+fnt9DTynwwRg7EItx8Ks86vDVRrrmattnoR/TFR8i5VPNcuE0RQ7Hqrd1YbgirlQak0mqZVNp2hRGIJvDOAHHtA9HHZkPfz8xSfj+FZZppG0hLljqZ76yV5YsbkkCMnrbe9fUcyypJ1s43HssNmU/0ntWBiMnxEfs2mX0Ol/iDsarjypbZPj9ykW4tzxbN9n/AIKuYJLhglwCjHRdHN122uCN72t76wMXAiSs4Z0Gku3LZlLxNs9gvtFG3t5OaesZhnljaN4ZgGFtoySO4II7g7/CsBOGp5QqSYdzbUpNitwQQSGPs9j8bVWeXEuGdLzZs2CWr34tOPG/p8DOxekAPGro6adLJYMoFrFSTse3rcg3vThwvmeMxIYERsgFlkkjZT7njB6+41OUcA+EfOdJ3BIUAuSAF3k7A2GwpwghVFCoAqjoB0Fc7m5v9KpHNLLOabzJan5dvnuZuA4eIEYl5ZEek2QW5jL0aQncgHcL7rk2rdrw5ho5xp0yNi/mvDJxGMdnaVIWwyRtypAokPNlLI4A1W0kdLe0d6y5OFHRXdcOrkY/mmIFAZ4FGlBqJt4faCsQLr8adOdRz6NLC0Ib8HzsFKxrGJ5pUni1L9DhJHWQqCDYtqU7LcDnNXmvCWIEkgMbmz4l0lVoAj8xJAoJ+tOzBSrbeEb2Ap/+celR859KNLC0L/DvD7QTxMI1RBgIo5NOkAyq17EL1IF9/XrWOeHJxKifNQxXGSzNitaeNHWWwsTr1eJVItay7Xp4+c+lR869KNLC0IkPB03KUNAhYR5aDfQTeGQmUXPkv3+teScI4i8itG7EDFFJA0Ajl5qyAAkfStfUAQ9gLddhT/8AOj5Cj5yfIUaGFoRM04NlBCxws0T4WKLRFyByWW5beYeEEkNqjubrvfar0XCsgYPyl1/xPml7rrMBXSSX6m42I6nypu+cH0qOeaNLFqEGDhDELFGOQp5cMGuLUgEpjxUsrR3va5Uq2+xIAqxheGZmk5nzVYQcZJKE1RkojYPlBvCSAS/UA+tO3MNGo0aQ1CFFwriFjERw4Z5I8IFn1p/+QwoisNzq8JUsugG5c3tWhguFWUwlolUjGYt5mBXVyZedpuwNze6bdRYeVNtTRpDURg8HHCCI1CgnUbdzYC5v3sB91e/OFeNqm1OkFnpzqgy1xaptRSC2BkNck11ai1MRzeoru1FqLCjjTRpr0tRaiwo89NGmvS1Gmiwo96DRRUzZBqKKKAObVBoopiINQaKKYmcmoNFFbEQaioopiIooopiZzUUUUxBU0UUATU0UUhk1IqKKQ0dCpFFFAyamiisgTRRRSGFFFFAAKmiigAoFFFABU0UU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8" descr="data:image/jpeg;base64,/9j/4AAQSkZJRgABAQAAAQABAAD/2wCEAAkGBhQSEBUUEhQWFRUVFBcZFBYUFRwaFhQWGhYWFxwaFBQYHiYhGBsjHB8cIC8jIycpLCwtFx4xODAqNSYrLikBCQoKDgwOGQ8PGjUhHyQuLCkrLTIvNTAuNC8sNC0sLCktKSwpLywpMiosLSwsLC8sLDIpLCwpLCkpNCwsLCwsLP/AABEIAEIBGwMBIgACEQEDEQH/xAAbAAACAwEBAQAAAAAAAAAAAAAABgEEBQIDB//EAD4QAAIBAgQEAwMKBQMFAQAAAAECAwARBAUSIQYTMUEiUWEycYEHFCMzQpGhsbLRFTVicnNSgsE0Q3SD4ST/xAAaAQADAQEBAQAAAAAAAAAAAAAAAQMCBAUG/8QALhEAAgIBAwIDBwUBAQAAAAAAAAECEQMSITEEQRRRYRMykaGx0fAiUnGBwUIj/9oADAMBAAIRAxEAPwD7jUGqeZ5gYlBETyXNiIxcrsdyOtu21+tKnEfE8ciLFKrRIZE5ochNcYNyt2t1NveLipzyxh7zNKLfA73rOxGexq2lbyOOqxqWI99th8aUMLnSaQpaSPCO7cggAcxQqkqr6vCt9ZA7jptTLl+d4VVCxnSPJUP46Qb++oyzxurS/kooJK3uehzPEn2cKbf1yqp+4A0DN5V+swzgdyjK9vgLH8KtJnMJ/wC4vx2/O1eUmfxaiqnmFRd+XZgg7a2vYE9he9aW/E/oGpft+v3PfBZrHL7DXI6qdmHvU7irdYEGLwuP1cp/pIzYlfDLGex9QfiDVnBY90cQz7sb8uQCwkA8/Jh5VpTa974icE/d+Br0VF6mrEgoqrjc0ihtzHVL9LnrVdOJMMTYTJ9/71h5IJ02UWObVpM0qK5VwRcbg11WyYUUUUAFFFFABRRUXoAmiisjM+JY4JVjcMS1twNgCbC9YnOMFcnRuGOU3UVZr0VkT8TRpiRAQ2o2FwPCCegPepi4nhbEGAE6wSOnhJHUA+dbx/8ApejeuSeVrDp9ptq49TWorPkzcK4Qq1y2kEWI6rud9h4vwq/egZNFFF6ACiiovQBNFF6KACiovU0AFFFFAEEUn4nGPPZpjbDCZ1PKuGjKMOXI7XOpbi5sABsTcXpwpJMQEkuHMhiV5JERygKvr8TIrH2ZAGI/qW2xK0m1wNKyxBhLxLDdWlQloGZLLJoLbOlvASupSPK5FaUOQYTERq7YWHxKCfo1uD3GoAdDtXnhsq5DiRpZCqI1llk16ANyUPUm2xvfbv538gh04dNrX1MB5BmLAfcaKT5GzFzPgfBqhZImRtguiaRfExsNlcdzVXH8ORYTDsiF21trmaR2ctpAG5O9vT1pkzI3lhT+sufcgt+phWfmzNpntYWkW7MCwRdC76Ru1+lvW/ao5MMXF6VuUw5NE1Jnyp5Gw8r4qPU2lnSRdC2MQIsAQd/tG/hA8PrT5kuetjMNpdGus3LWe63R9mjJsfEwuA2na9acHB2HCq0iE+IO8dzyzILb6PK4vbobC9WZsrQOJcOFWQEnQdonJ6kqNlc9NYF/O9LHjai1I3lypyUoGhk+NMsQLbOCVceTrsf3+NXqXsgx+vEzgKyE6WdGHiR7aWB7G+xBGxG4phqmNvTuSyJKWwifKF9dH/Yf1UZnwfGmGMqu1woazWsdht0o+UIfTRf4z+qsbFJIsixYiRwmxvcsNJ6EC+9eHncVlyao32XofQ9OpvDj0yqrbXmMfBOaaYJOY1kjIIJ7Ajp/89a7l+UJNXhiYqO5NvwqlxLgkgwkaQm6u+pmv7Z03BJ8qjK8dMsARMHrQjdv9d+52q6y5MdYrql5WQeLFkvO43b4uhpwnEEUkLSqTZQSw+0LC9iKxT8oSabiJtV/ZuOnnesjKsvmjXEao2RDC979PMW86v8AyfYdSJWIBIKgG3QWJ2ra6jNkcYra7vYlLpsGKM5v9SVVv5mvkfFyYhtFtD2uATcH3GqU/H6K7LymNiRe4HTbpWUsQXNrKLDmdB6qela/GGZRwppVV5r99Iuo7k+tP22R43JyrS645B9PiWWMVG1JJpXwd5dxussqxiJgWNr3Bt6n0q5gOKElxLQBSCt7MbWOnrt2qjwbkHKTmuPG42B+yv7n9qyeHf5m/vk/OnHLmioa37z+RmeHBJ5PZraK+Yy57xKuGZAyltW+3YDv60scYvfGRkd0j/FjXt8of1kX9jfmKrcVf9VF/ji/M1Lqsspa4vhNF+jwxhomuWpWd5p/NV/yR/kK08LJhv4kwETCS58Wrw6rbkL2271m5r/NV/yR/wDFTgP5uf73/SaeLPPDOSg6uVP+DGfpcWeEXkV6YWv5HHAZiJWlWxHKk0H12Bv+NXKxeH/rcX/5B/QtZuNzKOXESpPMY447KqKxUs1t2Zhv6V9B7HVJpdkmfLeJ0405ctteXdjbei9JcfERhTELHJzlRVaFmuSNRC6WPexN6uY3InTDtIs0vOCFmYudLbXI0dAPdTfT6X+p1fBldbqT0Rulb3/L4Gi9F6SMKkk0sEYldVbCAuQdyNR6X6E+dW4cvL4ySEyyCNIo9g5Bbawu3X7qb6dLmXaxR61yqocuue/Ju5zi5Y47wR8xtQFvIedXI2NhfY2Fx5GkfNJpIVxMIkcqnKZCSdShmAI1dxWhBhGnxmIRpJBGoj8KsRclfMdKz4Wrm5bV9vua8epVjUN7rn+fpQ1g1F6TZMzkwwxESuX0GMRM+5XmbbnvavfOsjaLDPIk0vMC3clyQ477dB6Wp+H3Sb54/P7F424txjdc/P7DZU1SydicPGSbkotyep2q5XPJU2juhLVFS8wrGwUaO2JR1DDn7qwBBuiEbGtmsLEnlYu/2Z1A/wDYnb4r+VSlzF+paG6kvQrZfhgDJBb6mVtH+GdTa3uJK/7K18lnvh4r9dAB948P/FZ0zBcTHL2ccp/W51Rk+5rj/fSVxZxdiMKZMKsfhUM2uKQCQxtrfSqkfRmwa53Nht12vKNE8ac3SHjD5ijTyysw0ohVBf7KkmRvcWsvrorqXxyYmP8A1woR6Eq6/mBXzYZ6XTTDh5+QqqXYR2DKLFUAvfT0J87AVp5PxJLMebECU0LGpX2yFZmJKt2uSADvYXrnxTnN1KNHdk6NxVx3PouDxokAPZlDD4jp99DiNSSLXFtr9z0G/c0kcN8VI2pNdyjMQbHYE7lhbYE73AsrE9ipplfPEYDT4jcbqSEX++Qi3wFyavRwvbky+L87EM0RVCspBEcxuEJv9VLturevvG9b/DudjFQCUKUN2R0PVJFOllv3APfvVDO8xSPC6fA7OG0rsRexIIX32t6kVp5FlYw+HjiH2V8R7s53Zj5ktc1kDE4wyGWeSNogCACp3tbe9960M64eE8AXYSIo0N6gdD6GpzfilMPIUaOZ9EQlkaNAyxxlmXU29z7JNgCbCry5tCQW5qWChidY2U9zc7D31z+Gg3Jv/rk6V1WRKCX/ADwLWW8MSvhnhnOkagYt76SOvwPlVODLcwgHLjuV7WKke8X3FOq46Mi4dSNOq4YW0b+K9/Z2O/TaoGYRlivMTUq6mXULhetyL3A9ak+jhtTaa72WXXTt2k096rYXMr4cnEcxle7yxlQuq4ue7H9qscHZNJAj80WLMLC99gPStzDY6OS/LdXsbHQwax672O1U8x4gjheOO4Z3kCaFZdS3VmBZb3t4fxqkOmhFqS7f6Sn1U5xlF8OvkYz8Py/xHnWHL1atV/6bWt53rKx3DeMkmaQqCdVwdQtYHawPatbMPlBiiJGgkiOFrNJGrapm0oli21huT0ApjjzCMkrrTUq3ddYugte7C+w9anPooSVW+bKw6/JBp0uK/oWMvw2YiVNbeDUNV2Ui3fYV5ZtwzOmIM2G3udVgQCpPUWOxFNX8Ui8P0sfiJVfGviYdQu+59BUnMotRXmJqAJK6xqAHW4vfbvTfSRcdLb8+RLrZqWpRS2pqtmJqcOYrEyhsT4VFr3t08lUedXuI+HJZcTG8YGkBQTe2nS1/jtWxlnEsM6h4z9GY+ZzDYIBqZSCSbggjvta1dYjiSBDGOYrGZiselgQzBC9r3t0H4ijwcNLTt3vYPrsmpSSSpUl23MbH8OytmCygDl6lYm42t2tRheH5VzFpiBy7s2q/W4ta3nTDBmsbCO7BGlUMiOyhyCL7Lfcj0vXQzOK5USx3UEsNa3AGxJF9heteFhd+tmfGZNOn00/0YkcWKhlnMcCuskpcEyaT0A6W9K6bAzxStLHGkglCmSMtYq4FiVYixFb8cytfSQbGxsb2PkfWu7V6Ptn5Ly/Nzx/CL9z5tenyMFsrlxEUqzhIw6gIqblSDfUzd9+1V8THjZITCY0BKlTKHuGFrbLa4J/C9M1qKFma7LzG+li1y+KfqLmUZNLHPEzAAJhgjb9H1XtVzCZe64yaUjwOiBTfe467Vr0E0pZpSbb77Dh00IJJdnf+CpnuQyyPiCigh0iC3YC5Vrn3bVp5blrpisRIwGmQJpN+thY7dq1jIK5MtN5pOOn87fYUekxxnr73f1+4uY3h9pJcSWIVZBHy2uNmXpce/wDOq3EGJxRwjrIiIAoDuHvr3GyLbYn1pjxuGWVCkgBU9R+I3rMi4aiBUs0jhTdVkfUoPbbv8atjyrZy7ehzZullusfe7d+fnt9DTynwwRg7EItx8Ks86vDVRrrmattnoR/TFR8i5VPNcuE0RQ7Hqrd1YbgirlQak0mqZVNp2hRGIJvDOAHHtA9HHZkPfz8xSfj+FZZppG0hLljqZ76yV5YsbkkCMnrbe9fUcyypJ1s43HssNmU/0ntWBiMnxEfs2mX0Ol/iDsarjypbZPj9ykW4tzxbN9n/AIKuYJLhglwCjHRdHN122uCN72t76wMXAiSs4Z0Gku3LZlLxNs9gvtFG3t5OaesZhnljaN4ZgGFtoySO4II7g7/CsBOGp5QqSYdzbUpNitwQQSGPs9j8bVWeXEuGdLzZs2CWr34tOPG/p8DOxekAPGro6adLJYMoFrFSTse3rcg3vThwvmeMxIYERsgFlkkjZT7njB6+41OUcA+EfOdJ3BIUAuSAF3k7A2GwpwghVFCoAqjoB0Fc7m5v9KpHNLLOabzJan5dvnuZuA4eIEYl5ZEek2QW5jL0aQncgHcL7rk2rdrw5ho5xp0yNi/mvDJxGMdnaVIWwyRtypAokPNlLI4A1W0kdLe0d6y5OFHRXdcOrkY/mmIFAZ4FGlBqJt4faCsQLr8adOdRz6NLC0Ib8HzsFKxrGJ5pUni1L9DhJHWQqCDYtqU7LcDnNXmvCWIEkgMbmz4l0lVoAj8xJAoJ+tOzBSrbeEb2Ap/+celR859KNLC0L/DvD7QTxMI1RBgIo5NOkAyq17EL1IF9/XrWOeHJxKifNQxXGSzNitaeNHWWwsTr1eJVItay7Xp4+c+lR869KNLC0IkPB03KUNAhYR5aDfQTeGQmUXPkv3+teScI4i8itG7EDFFJA0Ajl5qyAAkfStfUAQ9gLddhT/8AOj5Cj5yfIUaGFoRM04NlBCxws0T4WKLRFyByWW5beYeEEkNqjubrvfar0XCsgYPyl1/xPml7rrMBXSSX6m42I6nypu+cH0qOeaNLFqEGDhDELFGOQp5cMGuLUgEpjxUsrR3va5Uq2+xIAqxheGZmk5nzVYQcZJKE1RkojYPlBvCSAS/UA+tO3MNGo0aQ1CFFwriFjERw4Z5I8IFn1p/+QwoisNzq8JUsugG5c3tWhguFWUwlolUjGYt5mBXVyZedpuwNze6bdRYeVNtTRpDURg8HHCCI1CgnUbdzYC5v3sB91e/OFeNqm1OkFnpzqgy1xaptRSC2BkNck11ai1MRzeoru1FqLCjjTRpr0tRaiwo89NGmvS1Gmiwo96DRRUzZBqKKKAObVBoopiINQaKKYmcmoNFFbEQaioopiIooopiZzUUUUxBU0UUATU0UUhk1IqKKQ0dCpFFFAyamiisgTRRRSGFFFFAAKmiigAoFFFABU0UU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0" descr="data:image/jpeg;base64,/9j/4AAQSkZJRgABAQAAAQABAAD/2wCEAAkGBhIQERUQDw4PEBAQEhAUEBAQDw8QEA8WFBAWGRYTFBMXGyYfFxojGRIVHy8gIycpLCwsFR4xNTAqNSYrLCkBCQoKDgwOGg8PGjUiHyIqKSwuLywsLDApLC4uLCw0LSksLCwsLCwsLCwsLCwqLCwsLCwsLCwsLCksKSwsLCkpLP/AABEIAOEA4QMBIgACEQEDEQH/xAAbAAEAAgMBAQAAAAAAAAAAAAAAAQYCBAUHA//EAD8QAAIBAgMEBgYIBQQDAAAAAAABAgMRBBIhBQYxURMyQWFxsSJykaGy0TM0UnOBksHhFEKCk/AVFiNTJFRi/8QAGgEBAAIDAQAAAAAAAAAAAAAAAAMEAQIFBv/EACwRAQADAAIBAgQFBAMAAAAAAAABAgMEERIhMRMUQVEFMmFx8ESB4fEiMzT/2gAMAwEAAhEDEQA/APcQAAAAAAAAAAAAAAAAAAAAAAAAAAIZIAhAkAYkokAAYsyAAAAAAAAAAAAAAAAAAAAAAAAAAAAAAAAAAAAAAAAAAAAAAAAAAAAAAAAAAADHMczFbzYak3GdaOZcVFSm145U7HM2/j5zn0FOTjFfSNXTk3/Knys1438T4YfY6tokl3Is0xjryvKlpyLRbxpHssWC2zRrfRVIy7k7S9j1Ny5UKuy7aq6ad4taST5pnd2Nj3Ui4zf/ACQ0l2Zl2S/H5mumXjHdfZtjvNp8bR1LpJkkIkgWwAAAAAAAAAAAAAAAAAAAAAAAAAAAAAAAFTjC9ao3xc5X9v7I6dLlwtdHy2lhujq9IuFTj3P97GNTEWtrZytws9U7Pj3Newm3rbTOPGelGkeN57bM4p6dyd+zj+x89mUrV5NcMmv5tP1M6dROOZPR6rvXBe5e83MBQy3k+MvcuzzZiJmtPGUvh3eJbaJIRJEsgAAAAAAAAAAAAAAAAAAAAAAAAAAAAAAANPadPNSl3K68UVTbU6i6PoZ9HO0vScc2l43RdKq9F+DKvS2fCpZyhmy8LzqO2vd4Eud/GOpQ6Zzae4bmy6dqdKPdFcNODud5I4OFo5asErpcrytw7zvmlrdy3pXxj1AAatwAAAAAAAAAAAAAAAAAAACLgSAAAAAAAAAAMZxumuehW8ZV/hnacXKMuEla3g9NGWYxcE+KT8dQOPsqDqtVsrhFXy34y77diO0QokgAAAAAAAi4Egi4uBIIzC4EgAAAABDZJhIDjY7emhSm4ScpNdbKrqPi7nw/3tQ+zV/IvmUvEu85N8c8viZv4XdyvUgqkIxcZK6vJK5yPm9rWmKR273yHHpSLaW67W3C71Yeo0s7i3wU1b8L8DrxkeX43AToyy1I5XrbXRruLTubtKU1KjN3yJOLfFLtXuRPhyrWt4Xj1VuVwaUz+LlPcLVcNmMp2NCvt+hB2lWhfud/IvWtEe8uZWlrfljt0bkmlhtp0qn0dSMvBq5tuRmJiY7hiYmvpMMrkXNeOMg5ZVOOZcY5ldfga+K23RpO06sU+V7v3GJvWPq2ilpnqIdEhmnhdq0qv0dSMnyT19hs1KqirtpLm9F7RFomO4azExPUwzFzRe2aH/fS/uRH+s0P/Ypf3ImPOse8tvC32b5FzWobQp1HanUhNrjlknb2B46ClldSKl9nMs3sM+Ue/bHjPt02iGRmPliMXCHXnGK5yaSMzMMddsq1TLFyfYm/YikLfCr0mZqPR36ltbePMuOKqKVKTTTWSVmtU9GeX2OdzNbU8fGXV/D8KaRbzj2XbeTbs6CjGlZSms12r2XzGwt4ZVadR1Es1GOZtLirN/ocvfLrUvuj6bkQUnWTV04QTXO7Ziu1vmfGZ9C/Gp8l51j1cCtvfipTzqq4LioRScEuTXaXXDYuvicNCrQlGnUd75knG6TXb2XszgYjcimqto4qEIvhB2dRLktS54DBRpU404K0IJKKPQ8nXC9YjP3eQ4GHKz0tO8+k/wA9GeAjUVOKrOLqW9NwVot37FyNgAouyAAAYSMzCRifYeV4jry9eXxMtext5aFKhCnOclKMbNKEn7yqYjry9eXxMmthZQjGTXo1Fmi+zt0ferL2nn89bZXtar1euGe1K1vPX+nU3m2vDETj0adoJ+k1a7bXZy0NvcnDt1J1NbKOW/Y22n+nvOTsXAwrVMlSpkva2nW7k+wvUcPHD0ZKmrKEJNd7SbLPHrOl/jT9FHl6Vxzjj1+qr7y7wSnN0qcssIu0mv53y8P3ObgdiVqyzU4Xiu1tRv8AM0ZO+vP26nawu9lanFQhCllikkssnp7SDzrrpM6Lfwr4ZRXGI7/VzKtOpQnaSlCpG3j4960fsLhgNtuthakrpVacZKVvDSS/ziVfau154hpzUE43tlTWj7HdmxsCTy1+XQyu+/l72b46eOk1r7TCPk5fEyi94iLRMOVGbTUk2pLW6ve/P3nRhu9iJx6RQvfXWSzS/Dic6mtV4rzR6rTjohxsI278pObyZ4818Ih5VGcoSurxlF8eDTXYW7HOpisFCUE5Sus8Vo5W0fzK9t1WxNVf/b/R/qW/dFf+NH1p+Zvxo/52z79GnNtHwqbdevcKX/pdb/pqfkZrONnZ6NOzXIvO9G2uhhkg/wDkmn/SvtFP2fgZV6ihHi36TfYr6tkG2MVtFKT3KxxuTfTOdbxEQ6e6eAnKp0yuo009dfSeXq95xqtaTm5NvNmbv23vxPScNg40aXRwVlGL8XpxZ5nU4vxfmS8jOcqVr395Q8TWN9L3mPtD0/AVHKnCT4yhBvxyope+NVvEZW9IwhZcrrUuWzPoaf3cPhRSt7/rT9Sn5FvlzPwY/s5/4fETyPX9XW3WqN4Sqm9IuSj3JwKh+5bN1Pq1b+r4Cpv5lHf/AK8/2dPjxEa6xH3WLfHrUfuz67jdar6kPNny3w61H7s+u5HWrepDzZJ/Vfz7IJ/8P8+6u4qo3UlJt5nJu+t+LPStk1HKjTk9XKnBt+MUeZ1us/GXmz0rYn1el91T+FEnBmZvZH+JREZ09G8ADrOIAAAYSMzCQHleJ68vXn8TLpgtmRr4GnCXHJeMrXcXrqaGN3NlKq5U5xUJNt3veN3rbmWfA4VUoRprhBJf57zm8fj2i1vKPSXX5fKpbOnhPrDzXF4aVKbhJZZRf66Nd3At27m2+ni6NTrqL1+0rWf4m3t7YCxCTTUakeEraNcmau7+7MqE3UqSi5Waio3subu/A0zw0y16r+WWdeTjvhE2/PCoY3CypTlTkrOLtr2q7s/Y0d/Ze2MJkUa+HgprRyVOMlLvud3bO79PEq79GouE15NdqKxX3QxCfoqE9eKll8zScdMbzNI7hPXk48jOK6W6mG5jduYRK1HCwm+cqcYxXu1M9mbUjVoV49FCm405P0FZNWfvTRqUNzKz67hBduuZlkwGwadKnKnG7c01KTtd6eS5EuVNbT3aOo/ZBvfjUr1SZme4+rz6m/SXivM9WhwKhhdy5KqnOcXTi01ZPM+5rsLekb8PG2cT5IfxHem1q+E9vNtvfWav3j8kWbYePjRwXSS4Jztzbb0SPltrdSVWq6lOcVn6ylfR8015H3xu7Llh4UYTs6bzXlwk7O/hxI6Y6U0teI/ZPryMtMqZzP27U7HYyVWbnN+k3z4dy8Dt7B23Qw0NYTlUl1pJK3gteBC3Kr/apfml8h/smv8Abpfml8itSm9LeXXquaa8XSnh5dRDuYPemjWkqfpRlK6WZaXt3FGxFNxnKLVmpST7tXxLRsvc+cKsZ1ZwywebLFtttcFqlZG9tvdiNd54NQqdumk7c+XiWNMtds+7R6wq5b8fj69Unusx7/Zq7K3tpRpRjUzRlCKWibUrKyt7iu7Y2h09WVS2VOySfGyXabs90cSnpGL71JW95uYHcqbadaUYxXFR1ftIrRvrEUmE9LcTC06Vt6y2t16DWEqN/wA2e3go287+wp7PUqeEjGHRxVo2skuFrWKpHcmXSazj0d+XpWvwt+tybbjWmtKx9FbjcykWva31fLe/rUfuvkfXcd+lV9WHmzq7wbv/AMQouEkpQVlfg1y7uBlu9sH+GjJyalOfG2iSXYZ+Bf4/lPs0nk5/K/D79f8AKiVus/Wfmz0rYn1el91T+FFbxO5k3UbjUiqcm3qnmSb1Vu3xLZhaKhFQXCKUV+CsbcXG2d7TZjncimtKxWfZ9gAdFygAACGiQBFiQAIaIsZEWAWFiQBFhYkAAABFhYkACLEgCLCxIAiwsSAAAAAACLBIk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2" descr="data:image/jpeg;base64,/9j/4AAQSkZJRgABAQAAAQABAAD/2wCEAAkGBhIQERUQDw4PEBAQEhAUEBAQDw8QEA8WFBAWGRYTFBMXGyYfFxojGRIVHy8gIycpLCwsFR4xNTAqNSYrLCkBCQoKDgwOGg8PGjUiHyIqKSwuLywsLDApLC4uLCw0LSksLCwsLCwsLCwsLCwqLCwsLCwsLCwsLCksKSwsLCkpLP/AABEIAOEA4QMBIgACEQEDEQH/xAAbAAEAAgMBAQAAAAAAAAAAAAAAAQYCBAUHA//EAD8QAAIBAgMEBgYIBQQDAAAAAAABAgMRBBIhBQYxURMyQWFxsSJykaGy0TM0UnOBksHhFEKCk/AVFiNTJFRi/8QAGgEBAAIDAQAAAAAAAAAAAAAAAAMEAQIFBv/EACwRAQADAAIBAgQFBAMAAAAAAAABAgMEERIhMRMUQVEFMmFx8ESB4fEiMzT/2gAMAwEAAhEDEQA/APcQAAAAAAAAAAAAAAAAAAAAAAAAAAIZIAhAkAYkokAAYsyAAAAAAAAAAAAAAAAAAAAAAAAAAAAAAAAAAAAAAAAAAAAAAAAAAAAAAAAAAADHMczFbzYak3GdaOZcVFSm145U7HM2/j5zn0FOTjFfSNXTk3/Knys1438T4YfY6tokl3Is0xjryvKlpyLRbxpHssWC2zRrfRVIy7k7S9j1Ny5UKuy7aq6ad4taST5pnd2Nj3Ui4zf/ACQ0l2Zl2S/H5mumXjHdfZtjvNp8bR1LpJkkIkgWwAAAAAAAAAAAAAAAAAAAAAAAAAAAAAAAFTjC9ao3xc5X9v7I6dLlwtdHy2lhujq9IuFTj3P97GNTEWtrZytws9U7Pj3Newm3rbTOPGelGkeN57bM4p6dyd+zj+x89mUrV5NcMmv5tP1M6dROOZPR6rvXBe5e83MBQy3k+MvcuzzZiJmtPGUvh3eJbaJIRJEsgAAAAAAAAAAAAAAAAAAAAAAAAAAAAAAANPadPNSl3K68UVTbU6i6PoZ9HO0vScc2l43RdKq9F+DKvS2fCpZyhmy8LzqO2vd4Eud/GOpQ6Zzae4bmy6dqdKPdFcNODud5I4OFo5asErpcrytw7zvmlrdy3pXxj1AAatwAAAAAAAAAAAAAAAAAAACLgSAAAAAAAAAAMZxumuehW8ZV/hnacXKMuEla3g9NGWYxcE+KT8dQOPsqDqtVsrhFXy34y77diO0QokgAAAAAAAi4Egi4uBIIzC4EgAAAABDZJhIDjY7emhSm4ScpNdbKrqPi7nw/3tQ+zV/IvmUvEu85N8c8viZv4XdyvUgqkIxcZK6vJK5yPm9rWmKR273yHHpSLaW67W3C71Yeo0s7i3wU1b8L8DrxkeX43AToyy1I5XrbXRruLTubtKU1KjN3yJOLfFLtXuRPhyrWt4Xj1VuVwaUz+LlPcLVcNmMp2NCvt+hB2lWhfud/IvWtEe8uZWlrfljt0bkmlhtp0qn0dSMvBq5tuRmJiY7hiYmvpMMrkXNeOMg5ZVOOZcY5ldfga+K23RpO06sU+V7v3GJvWPq2ilpnqIdEhmnhdq0qv0dSMnyT19hs1KqirtpLm9F7RFomO4azExPUwzFzRe2aH/fS/uRH+s0P/Ypf3ImPOse8tvC32b5FzWobQp1HanUhNrjlknb2B46ClldSKl9nMs3sM+Ue/bHjPt02iGRmPliMXCHXnGK5yaSMzMMddsq1TLFyfYm/YikLfCr0mZqPR36ltbePMuOKqKVKTTTWSVmtU9GeX2OdzNbU8fGXV/D8KaRbzj2XbeTbs6CjGlZSms12r2XzGwt4ZVadR1Es1GOZtLirN/ocvfLrUvuj6bkQUnWTV04QTXO7Ziu1vmfGZ9C/Gp8l51j1cCtvfipTzqq4LioRScEuTXaXXDYuvicNCrQlGnUd75knG6TXb2XszgYjcimqto4qEIvhB2dRLktS54DBRpU404K0IJKKPQ8nXC9YjP3eQ4GHKz0tO8+k/wA9GeAjUVOKrOLqW9NwVot37FyNgAouyAAAYSMzCRifYeV4jry9eXxMtext5aFKhCnOclKMbNKEn7yqYjry9eXxMmthZQjGTXo1Fmi+zt0ferL2nn89bZXtar1euGe1K1vPX+nU3m2vDETj0adoJ+k1a7bXZy0NvcnDt1J1NbKOW/Y22n+nvOTsXAwrVMlSpkva2nW7k+wvUcPHD0ZKmrKEJNd7SbLPHrOl/jT9FHl6Vxzjj1+qr7y7wSnN0qcssIu0mv53y8P3ObgdiVqyzU4Xiu1tRv8AM0ZO+vP26nawu9lanFQhCllikkssnp7SDzrrpM6Lfwr4ZRXGI7/VzKtOpQnaSlCpG3j4960fsLhgNtuthakrpVacZKVvDSS/ziVfau154hpzUE43tlTWj7HdmxsCTy1+XQyu+/l72b46eOk1r7TCPk5fEyi94iLRMOVGbTUk2pLW6ve/P3nRhu9iJx6RQvfXWSzS/Dic6mtV4rzR6rTjohxsI278pObyZ4818Ih5VGcoSurxlF8eDTXYW7HOpisFCUE5Sus8Vo5W0fzK9t1WxNVf/b/R/qW/dFf+NH1p+Zvxo/52z79GnNtHwqbdevcKX/pdb/pqfkZrONnZ6NOzXIvO9G2uhhkg/wDkmn/SvtFP2fgZV6ihHi36TfYr6tkG2MVtFKT3KxxuTfTOdbxEQ6e6eAnKp0yuo009dfSeXq95xqtaTm5NvNmbv23vxPScNg40aXRwVlGL8XpxZ5nU4vxfmS8jOcqVr395Q8TWN9L3mPtD0/AVHKnCT4yhBvxyope+NVvEZW9IwhZcrrUuWzPoaf3cPhRSt7/rT9Sn5FvlzPwY/s5/4fETyPX9XW3WqN4Sqm9IuSj3JwKh+5bN1Pq1b+r4Cpv5lHf/AK8/2dPjxEa6xH3WLfHrUfuz67jdar6kPNny3w61H7s+u5HWrepDzZJ/Vfz7IJ/8P8+6u4qo3UlJt5nJu+t+LPStk1HKjTk9XKnBt+MUeZ1us/GXmz0rYn1el91T+FEnBmZvZH+JREZ09G8ADrOIAAAYSMzCQHleJ68vXn8TLpgtmRr4GnCXHJeMrXcXrqaGN3NlKq5U5xUJNt3veN3rbmWfA4VUoRprhBJf57zm8fj2i1vKPSXX5fKpbOnhPrDzXF4aVKbhJZZRf66Nd3At27m2+ni6NTrqL1+0rWf4m3t7YCxCTTUakeEraNcmau7+7MqE3UqSi5Waio3subu/A0zw0y16r+WWdeTjvhE2/PCoY3CypTlTkrOLtr2q7s/Y0d/Ze2MJkUa+HgprRyVOMlLvud3bO79PEq79GouE15NdqKxX3QxCfoqE9eKll8zScdMbzNI7hPXk48jOK6W6mG5jduYRK1HCwm+cqcYxXu1M9mbUjVoV49FCm405P0FZNWfvTRqUNzKz67hBduuZlkwGwadKnKnG7c01KTtd6eS5EuVNbT3aOo/ZBvfjUr1SZme4+rz6m/SXivM9WhwKhhdy5KqnOcXTi01ZPM+5rsLekb8PG2cT5IfxHem1q+E9vNtvfWav3j8kWbYePjRwXSS4Jztzbb0SPltrdSVWq6lOcVn6ylfR8015H3xu7Llh4UYTs6bzXlwk7O/hxI6Y6U0teI/ZPryMtMqZzP27U7HYyVWbnN+k3z4dy8Dt7B23Qw0NYTlUl1pJK3gteBC3Kr/apfml8h/smv8Abpfml8itSm9LeXXquaa8XSnh5dRDuYPemjWkqfpRlK6WZaXt3FGxFNxnKLVmpST7tXxLRsvc+cKsZ1ZwywebLFtttcFqlZG9tvdiNd54NQqdumk7c+XiWNMtds+7R6wq5b8fj69Unusx7/Zq7K3tpRpRjUzRlCKWibUrKyt7iu7Y2h09WVS2VOySfGyXabs90cSnpGL71JW95uYHcqbadaUYxXFR1ftIrRvrEUmE9LcTC06Vt6y2t16DWEqN/wA2e3go287+wp7PUqeEjGHRxVo2skuFrWKpHcmXSazj0d+XpWvwt+tybbjWmtKx9FbjcykWva31fLe/rUfuvkfXcd+lV9WHmzq7wbv/AMQouEkpQVlfg1y7uBlu9sH+GjJyalOfG2iSXYZ+Bf4/lPs0nk5/K/D79f8AKiVus/Wfmz0rYn1el91T+FFbxO5k3UbjUiqcm3qnmSb1Vu3xLZhaKhFQXCKUV+CsbcXG2d7TZjncimtKxWfZ9gAdFygAACGiQBFiQAIaIsZEWAWFiQBFhYkAAABFhYkACLEgCLCxIAiwsSAAAAAACLBIk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24" descr="data:image/jpeg;base64,/9j/4AAQSkZJRgABAQAAAQABAAD/2wCEAAkGBhQSERQUEhMVFBQVFxgaFRcYGRwcHBUWHxwgIRsaGhgaHSYfHR8mHx0YHy8iIycsLCwvHx4xNTA2NSYvLCkBCQoKDgwOGQ8PGiolHyQvMTMrMDUtLi8tNTU1MDU1NCw1LywvLiw1LCwtLCk0LzQ0KSkvNDIsLDQ1Mi4sLzEtKf/AABEIAHAAcAMBIgACEQEDEQH/xAAbAAACAgMBAAAAAAAAAAAAAAAABQQGAQIDB//EAEEQAAIBAgMGAwQECwkBAAAAAAECAwARBBIhBQYTMUFRImFxMoGRoRQ0QnMVIzNSU2JykrGywRYkNUNjdLPR8Af/xAAZAQACAwEAAAAAAAAAAAAAAAAAAQIDBAX/xAAtEQABAwIFAQcFAQEAAAAAAAABAAIRAyEEEjFBUYEiMnGh0eHwI2GRscEUE//aAAwDAQACEQMRAD8A9xooooQiiiouN2nHDl4jhc18t+tudqRIAkoUm9ZvVYx29YWQlWjMKcMNcHNIXYjwHQeHQ2sb68rVKw+IM/iaZY0PJI3GYjpmcHr2X41X/wBWnu3VgZubJ20gHMgVkMKWx7Dw/wCiR/NvEfi1zXCXA4ZGIVxC4t7D5bX5XW+XXzFOX8D8+ycU+T+PdOr0UqXGPCwE9mQmyygWsegcdPUaelNAak1wcouYWrNFFFSUEUUUUIRRRRQhFRdpSBYncqGyKzWPI2F6lVxxUQZGVhcFSCO4I1oQqZDs4GdJiiLKMrKI0srRlTfKRqsiltb8/D30nbO3fw0hZSmlg8bK7qSjk6EA6FWuPhXHCYBGEQxMZOcKI5AzFTmFyLAgxueRPXodbU52SoMhIFgkSKoPOxudR05W9xqvIx4uAQpmW2SzH7mRKt45cQjEgLaS4uT1DA+tIN7tlrBhuCHd11OZ9S8jHUtawYjkBV7xjZpok7ZpD7tB82+VLJMEJGQPqmeUMp9k6k2Ydbj4Wqt9BsQwAKyjVyOl11Tt1t5Zo3XBSo0ygGMZreJcpZbszaEAENfpbrV92DiTlMZv4QrIW5mJh4b+Y1U+g71mXZkaoYxAhjY3IA5nufPQa+QqF+MhxEbSG8RUoJDzW5BVZOnPQP52OupnlIg6lLOHZhoDorFRWFNZq1UoooooQiiiihCK1Zb1tRQhVxFMmE4Y0kjGVfKSM+H5hfca5TbwwYciaVxGksQK35lgxJQDqwzcvWpO1YjC5lX8m/5QfmtyD+ltD7jVS3twck6RxRZmQszjQFQx7t2F2YDlTotluXcfJVjgHVJJgHf9jp6Kau+WpkugaYDhjMDaMHQ3HQDMdObNbpUuPeeOzlSTacsLW9kgBh82F+4qmDYSYeMLLhkAkupfKpykksBcG625AjtUSFLDgO4MYOVQF8fhF8uca2Iyvy1F9edNlB7Sczp6LZVpUMrSHATaZtMTB4sDf2XsWFxoZQAwv0PMMPL/ANpSjbuD48BPHMYQkk+0ri3iRh9pTqNDVN2DthkYQNG2IBIC6srWPdT4XHrr686uv4HllBjkDRx5rgZw1k00AA5nUa6AHrQYFt1zy0iDtzMhTN0oZFwcQlJLZbi+pVCbopPUhSov5U4rCrYVmooRRRRQhFFFRNq4oxQyOOaqSL+VJxDQSU2tLiAN1Loqi4feTHPGZVjRkF7kL256XvVj3e26MTEXIylTZh073Hlas1LFMqGBPULVWwdSk3MYIFjBmE1KUixe7ViTA2S/2G1T3dV92nlTaDaMbmySIx7BgT8jWZMWimzOoIFyCQDbv6VfLe8D1WeHDsx0hVPH7AnkjaNo11GhDjQ9CLjodaVw/wDz6aRgZDGhAF2BJ6EHQc7g9TXoGHxscl8jq1ueUg2+FafhOL9LH+8P+6k6q4i7/wBeieXsOpZLGCRfbqouyN3YsPcoozt7T2AJ9LaAeQppao/06OwbOuUmwOYWJ7X710mxCoLswUXtcm2vvqIygWUTmJuulF6q+J2pINppGHPDyjw9D4Sb/Gl2zdp4mTD4grMA6utmYgWBvcAnQdOdVU8Q19QU9LkSdLK+rhn06Jq6wAYGt9vFXms0rgwsjwx55SJMozMnInv2NM1FaSIMLK0yAVml28X1Wb7tv4UxqLtPCmWF4wbF1IB7XFV1BLCBwraRAe0nkLznB7XnigCLlWKQsA5F9eTa9Kl7XwhwuGjiV8wmYs7LyYACwHlr76smA3XAwhglIYkk3H2T0IvUKLdImAwSygurForfZHI6HWx7DlXH/wAtXLETa325HVdw4yhnmQBmvbXg9EjxmGUBDhsPiY5UPtFTr6261KnwgxG0EWUEZo0LjlrkuR8aZDdzGOAkmKtGPzb5iPgPmanJu6wxiz5wVCAWN8xIW3P5024d5jsmJEiw8gk7FMbPaE5XQbk7Rc/AksWAXD7TSOO4Rl1F+hU3HppUXeHY8KSJBh0JlY66khR0H9fIVZcXsBmxi4gOoCraxve9iB7taUR7o4pZDIs6B2vdtbm/PpTqUHQWBlsx4sLaeKVLEtJa81L5ROtzfXwXDefZS4fDQRrr4yWPdiNTU/f36tF+2P5TW2L2M0kSwYjEK05YtEfIDUdLjnXJt1MTLkXETq0adBe9vgNelzTdTdD2sb3gBtaOUmVWDI57xLSSdbzwo4/xKH7tP+M0pw31LE/eRfxNW+Xd0/TEnDKEVQMut9BYeVqgRbnSDDzR50vI6sp1tZe/reovw9STbd3mLKTMVSht9meRMp7u79Vh/YWmVRdmYThRRoTcooF+9qlV16YhgB4XEqkF7iOSiiiipqtFqUSD+/J/t3/nWm9KNo4KbjrLCY7hChD5upB0y+lW0okzwVnxE5QQJghRsZtljK6JNDCI7AmSxLsRewFxYDTWtINuyT8NIsiuwcyN7SqEbKco+1c8teVdH2TKrtIogZpAvEVwbBwLZkPO3LQ1u2yZRw5EePioGVgVyoyMb5QF1Fjax+NaPpADT3j1+QsX1y4zP38J2vrHH7UHEbaxEbSIeGzI0IUgEBw5IuddL6elSfpOK4whzxA8POz5CQPFawGbXSw1rmdgTM7O7oWZ4GsAbKEJJAv5daajAH6TxrjLwslut81703upgWiY43gf2UqdOsT2s0TztJ/kJG22HzjOsfEj+kKWC9UQMCt9QDcXFSItp4hUgmkMZSUxhkCkFc/Jg19Tc6i1Zk3dcyO2ZbM056/5iKo+BBvUqbZDHDwxXW8ZiJOtjkIvb4UyaNoi+vn7JNbiTmzE27t/D3UVtpYh4nniMYQZ8iFSSyrfxFr6HQkC1ONlYgyQxu3NlBNu5FVjFYjJBLHFPFw/GFGvFUm94wvU3Ngas2yISkESsLEIoI7G1QrtAZMb25hWYWo51SCSbXvImdlMooorGumioG3sQ0eFndDZkikZT2YISDr5ip9ayRhgQwBBFiDqCDzBFCFSo95MTBm4iM8YSWVTKVWXhoqXFowVN3fQm1hcmpD75SI/DaKNnL8NTG5KPIQjBQbX/JszH9g96tTYZSQSqkgEA2GinmPQ2GnkK5QbMiRVVIo0VTdQqqArdwANDqdR3oQqtg99J5uGEgQGZl4ZdmC5WR2s3huWGQagWN+elSsfvQ/0eB4lRXxETuC75VQKmYjMBq2unkCelPoNkwoSUhjUlsxKooJbXxEganU6+Zon2XE6CN4o2QWsjIpUW5WUiwoQvPcXt7FPGvDly2iOYliCWP0dc3hX/VNr8iSe1OoN9Jn0SBfE6pGXZgB+MyHObXJ0LeEEdDrVp/BsX6OP91fLy/VX4DtWE2VCGZxFGHYhmYIt2YciTa5I7mhCq0G+00lgkCjiOqxl2YAXcqQ+l76ZvDccxe+tRv7ay5jIyjhqqHhodc2SfOCxXVSYhblYWPerkmyYVZmEUYZiGZgi3ZhyYm1yR3NbDZ0Y5Rxjt4R5+X6zfE96EKjbQ3ilDk5MOGj4gd4zmLfiVdSrsvhILWN/60ybfOS4CxxniOViBc3W0yxHigL4SS2YAdiPOrFFsSBVyrBEq66CNQNRY6AdRpXRdlxBmYRRhnIZ2yLdmX2STa5I6E8qZMpAAaJfsXak02VmjQKGdXIYmzISpygjUFl620NOq0ihCiygAXJsBbUm5PvOtb0k1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26" descr="data:image/jpeg;base64,/9j/4AAQSkZJRgABAQAAAQABAAD/2wCEAAkGBhQSERQUEhMVFBQVFxgaFRcYGRwcHBUWHxwgIRsaGhgaHSYfHR8mHx0YHy8iIycsLCwvHx4xNTA2NSYvLCkBCQoKDgwOGQ8PGiolHyQvMTMrMDUtLi8tNTU1MDU1NCw1LywvLiw1LCwtLCk0LzQ0KSkvNDIsLDQ1Mi4sLzEtKf/AABEIAHAAcAMBIgACEQEDEQH/xAAbAAACAgMBAAAAAAAAAAAAAAAABQQGAQIDB//EAEEQAAIBAgMGAwQECwkBAAAAAAECAwARBBIhBQYTMUFRImFxMoGRoRQ0QnMVIzNSU2JykrGywRYkNUNjdLPR8Af/xAAZAQACAwEAAAAAAAAAAAAAAAAAAQIDBAX/xAAtEQABAwIFAQcFAQEAAAAAAAABAAIRAyEEEjFBUYEiMnGh0eHwI2GRscEUE//aAAwDAQACEQMRAD8A9xooooQiiiouN2nHDl4jhc18t+tudqRIAkoUm9ZvVYx29YWQlWjMKcMNcHNIXYjwHQeHQ2sb68rVKw+IM/iaZY0PJI3GYjpmcHr2X41X/wBWnu3VgZubJ20gHMgVkMKWx7Dw/wCiR/NvEfi1zXCXA4ZGIVxC4t7D5bX5XW+XXzFOX8D8+ycU+T+PdOr0UqXGPCwE9mQmyygWsegcdPUaelNAak1wcouYWrNFFFSUEUUUUIRRRRQhFRdpSBYncqGyKzWPI2F6lVxxUQZGVhcFSCO4I1oQqZDs4GdJiiLKMrKI0srRlTfKRqsiltb8/D30nbO3fw0hZSmlg8bK7qSjk6EA6FWuPhXHCYBGEQxMZOcKI5AzFTmFyLAgxueRPXodbU52SoMhIFgkSKoPOxudR05W9xqvIx4uAQpmW2SzH7mRKt45cQjEgLaS4uT1DA+tIN7tlrBhuCHd11OZ9S8jHUtawYjkBV7xjZpok7ZpD7tB82+VLJMEJGQPqmeUMp9k6k2Ydbj4Wqt9BsQwAKyjVyOl11Tt1t5Zo3XBSo0ygGMZreJcpZbszaEAENfpbrV92DiTlMZv4QrIW5mJh4b+Y1U+g71mXZkaoYxAhjY3IA5nufPQa+QqF+MhxEbSG8RUoJDzW5BVZOnPQP52OupnlIg6lLOHZhoDorFRWFNZq1UoooooQiiiihCK1Zb1tRQhVxFMmE4Y0kjGVfKSM+H5hfca5TbwwYciaVxGksQK35lgxJQDqwzcvWpO1YjC5lX8m/5QfmtyD+ltD7jVS3twck6RxRZmQszjQFQx7t2F2YDlTotluXcfJVjgHVJJgHf9jp6Kau+WpkugaYDhjMDaMHQ3HQDMdObNbpUuPeeOzlSTacsLW9kgBh82F+4qmDYSYeMLLhkAkupfKpykksBcG625AjtUSFLDgO4MYOVQF8fhF8uca2Iyvy1F9edNlB7Sczp6LZVpUMrSHATaZtMTB4sDf2XsWFxoZQAwv0PMMPL/ANpSjbuD48BPHMYQkk+0ri3iRh9pTqNDVN2DthkYQNG2IBIC6srWPdT4XHrr686uv4HllBjkDRx5rgZw1k00AA5nUa6AHrQYFt1zy0iDtzMhTN0oZFwcQlJLZbi+pVCbopPUhSov5U4rCrYVmooRRRRQhFFFRNq4oxQyOOaqSL+VJxDQSU2tLiAN1Loqi4feTHPGZVjRkF7kL256XvVj3e26MTEXIylTZh073Hlas1LFMqGBPULVWwdSk3MYIFjBmE1KUixe7ViTA2S/2G1T3dV92nlTaDaMbmySIx7BgT8jWZMWimzOoIFyCQDbv6VfLe8D1WeHDsx0hVPH7AnkjaNo11GhDjQ9CLjodaVw/wDz6aRgZDGhAF2BJ6EHQc7g9TXoGHxscl8jq1ueUg2+FafhOL9LH+8P+6k6q4i7/wBeieXsOpZLGCRfbqouyN3YsPcoozt7T2AJ9LaAeQppao/06OwbOuUmwOYWJ7X710mxCoLswUXtcm2vvqIygWUTmJuulF6q+J2pINppGHPDyjw9D4Sb/Gl2zdp4mTD4grMA6utmYgWBvcAnQdOdVU8Q19QU9LkSdLK+rhn06Jq6wAYGt9vFXms0rgwsjwx55SJMozMnInv2NM1FaSIMLK0yAVml28X1Wb7tv4UxqLtPCmWF4wbF1IB7XFV1BLCBwraRAe0nkLznB7XnigCLlWKQsA5F9eTa9Kl7XwhwuGjiV8wmYs7LyYACwHlr76smA3XAwhglIYkk3H2T0IvUKLdImAwSygurForfZHI6HWx7DlXH/wAtXLETa325HVdw4yhnmQBmvbXg9EjxmGUBDhsPiY5UPtFTr6261KnwgxG0EWUEZo0LjlrkuR8aZDdzGOAkmKtGPzb5iPgPmanJu6wxiz5wVCAWN8xIW3P5024d5jsmJEiw8gk7FMbPaE5XQbk7Rc/AksWAXD7TSOO4Rl1F+hU3HppUXeHY8KSJBh0JlY66khR0H9fIVZcXsBmxi4gOoCraxve9iB7taUR7o4pZDIs6B2vdtbm/PpTqUHQWBlsx4sLaeKVLEtJa81L5ROtzfXwXDefZS4fDQRrr4yWPdiNTU/f36tF+2P5TW2L2M0kSwYjEK05YtEfIDUdLjnXJt1MTLkXETq0adBe9vgNelzTdTdD2sb3gBtaOUmVWDI57xLSSdbzwo4/xKH7tP+M0pw31LE/eRfxNW+Xd0/TEnDKEVQMut9BYeVqgRbnSDDzR50vI6sp1tZe/reovw9STbd3mLKTMVSht9meRMp7u79Vh/YWmVRdmYThRRoTcooF+9qlV16YhgB4XEqkF7iOSiiiipqtFqUSD+/J/t3/nWm9KNo4KbjrLCY7hChD5upB0y+lW0okzwVnxE5QQJghRsZtljK6JNDCI7AmSxLsRewFxYDTWtINuyT8NIsiuwcyN7SqEbKco+1c8teVdH2TKrtIogZpAvEVwbBwLZkPO3LQ1u2yZRw5EePioGVgVyoyMb5QF1Fjax+NaPpADT3j1+QsX1y4zP38J2vrHH7UHEbaxEbSIeGzI0IUgEBw5IuddL6elSfpOK4whzxA8POz5CQPFawGbXSw1rmdgTM7O7oWZ4GsAbKEJJAv5daajAH6TxrjLwslut81703upgWiY43gf2UqdOsT2s0TztJ/kJG22HzjOsfEj+kKWC9UQMCt9QDcXFSItp4hUgmkMZSUxhkCkFc/Jg19Tc6i1Zk3dcyO2ZbM056/5iKo+BBvUqbZDHDwxXW8ZiJOtjkIvb4UyaNoi+vn7JNbiTmzE27t/D3UVtpYh4nniMYQZ8iFSSyrfxFr6HQkC1ONlYgyQxu3NlBNu5FVjFYjJBLHFPFw/GFGvFUm94wvU3Ngas2yISkESsLEIoI7G1QrtAZMb25hWYWo51SCSbXvImdlMooorGumioG3sQ0eFndDZkikZT2YISDr5ip9ayRhgQwBBFiDqCDzBFCFSo95MTBm4iM8YSWVTKVWXhoqXFowVN3fQm1hcmpD75SI/DaKNnL8NTG5KPIQjBQbX/JszH9g96tTYZSQSqkgEA2GinmPQ2GnkK5QbMiRVVIo0VTdQqqArdwANDqdR3oQqtg99J5uGEgQGZl4ZdmC5WR2s3huWGQagWN+elSsfvQ/0eB4lRXxETuC75VQKmYjMBq2unkCelPoNkwoSUhjUlsxKooJbXxEganU6+Zon2XE6CN4o2QWsjIpUW5WUiwoQvPcXt7FPGvDly2iOYliCWP0dc3hX/VNr8iSe1OoN9Jn0SBfE6pGXZgB+MyHObXJ0LeEEdDrVp/BsX6OP91fLy/VX4DtWE2VCGZxFGHYhmYIt2YciTa5I7mhCq0G+00lgkCjiOqxl2YAXcqQ+l76ZvDccxe+tRv7ay5jIyjhqqHhodc2SfOCxXVSYhblYWPerkmyYVZmEUYZiGZgi3ZhyYm1yR3NbDZ0Y5Rxjt4R5+X6zfE96EKjbQ3ilDk5MOGj4gd4zmLfiVdSrsvhILWN/60ybfOS4CxxniOViBc3W0yxHigL4SS2YAdiPOrFFsSBVyrBEq66CNQNRY6AdRpXRdlxBmYRRhnIZ2yLdmX2STa5I6E8qZMpAAaJfsXak02VmjQKGdXIYmzISpygjUFl620NOq0ihCiygAXJsBbUm5PvOtb0k1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8" descr="data:image/jpeg;base64,/9j/4AAQSkZJRgABAQAAAQABAAD/2wCEAAkGBhQSERQUEhMVFBQVFxgaFRcYGRwcHBUWHxwgIRsaGhgaHSYfHR8mHx0YHy8iIycsLCwvHx4xNTA2NSYvLCkBCQoKDgwOGQ8PGiolHyQvMTMrMDUtLi8tNTU1MDU1NCw1LywvLiw1LCwtLCk0LzQ0KSkvNDIsLDQ1Mi4sLzEtKf/AABEIAHAAcAMBIgACEQEDEQH/xAAbAAACAgMBAAAAAAAAAAAAAAAABQQGAQIDB//EAEEQAAIBAgMGAwQECwkBAAAAAAECAwARBBIhBQYTMUFRImFxMoGRoRQ0QnMVIzNSU2JykrGywRYkNUNjdLPR8Af/xAAZAQACAwEAAAAAAAAAAAAAAAAAAQIDBAX/xAAtEQABAwIFAQcFAQEAAAAAAAABAAIRAyEEEjFBUYEiMnGh0eHwI2GRscEUE//aAAwDAQACEQMRAD8A9xooooQiiiouN2nHDl4jhc18t+tudqRIAkoUm9ZvVYx29YWQlWjMKcMNcHNIXYjwHQeHQ2sb68rVKw+IM/iaZY0PJI3GYjpmcHr2X41X/wBWnu3VgZubJ20gHMgVkMKWx7Dw/wCiR/NvEfi1zXCXA4ZGIVxC4t7D5bX5XW+XXzFOX8D8+ycU+T+PdOr0UqXGPCwE9mQmyygWsegcdPUaelNAak1wcouYWrNFFFSUEUUUUIRRRRQhFRdpSBYncqGyKzWPI2F6lVxxUQZGVhcFSCO4I1oQqZDs4GdJiiLKMrKI0srRlTfKRqsiltb8/D30nbO3fw0hZSmlg8bK7qSjk6EA6FWuPhXHCYBGEQxMZOcKI5AzFTmFyLAgxueRPXodbU52SoMhIFgkSKoPOxudR05W9xqvIx4uAQpmW2SzH7mRKt45cQjEgLaS4uT1DA+tIN7tlrBhuCHd11OZ9S8jHUtawYjkBV7xjZpok7ZpD7tB82+VLJMEJGQPqmeUMp9k6k2Ydbj4Wqt9BsQwAKyjVyOl11Tt1t5Zo3XBSo0ygGMZreJcpZbszaEAENfpbrV92DiTlMZv4QrIW5mJh4b+Y1U+g71mXZkaoYxAhjY3IA5nufPQa+QqF+MhxEbSG8RUoJDzW5BVZOnPQP52OupnlIg6lLOHZhoDorFRWFNZq1UoooooQiiiihCK1Zb1tRQhVxFMmE4Y0kjGVfKSM+H5hfca5TbwwYciaVxGksQK35lgxJQDqwzcvWpO1YjC5lX8m/5QfmtyD+ltD7jVS3twck6RxRZmQszjQFQx7t2F2YDlTotluXcfJVjgHVJJgHf9jp6Kau+WpkugaYDhjMDaMHQ3HQDMdObNbpUuPeeOzlSTacsLW9kgBh82F+4qmDYSYeMLLhkAkupfKpykksBcG625AjtUSFLDgO4MYOVQF8fhF8uca2Iyvy1F9edNlB7Sczp6LZVpUMrSHATaZtMTB4sDf2XsWFxoZQAwv0PMMPL/ANpSjbuD48BPHMYQkk+0ri3iRh9pTqNDVN2DthkYQNG2IBIC6srWPdT4XHrr686uv4HllBjkDRx5rgZw1k00AA5nUa6AHrQYFt1zy0iDtzMhTN0oZFwcQlJLZbi+pVCbopPUhSov5U4rCrYVmooRRRRQhFFFRNq4oxQyOOaqSL+VJxDQSU2tLiAN1Loqi4feTHPGZVjRkF7kL256XvVj3e26MTEXIylTZh073Hlas1LFMqGBPULVWwdSk3MYIFjBmE1KUixe7ViTA2S/2G1T3dV92nlTaDaMbmySIx7BgT8jWZMWimzOoIFyCQDbv6VfLe8D1WeHDsx0hVPH7AnkjaNo11GhDjQ9CLjodaVw/wDz6aRgZDGhAF2BJ6EHQc7g9TXoGHxscl8jq1ueUg2+FafhOL9LH+8P+6k6q4i7/wBeieXsOpZLGCRfbqouyN3YsPcoozt7T2AJ9LaAeQppao/06OwbOuUmwOYWJ7X710mxCoLswUXtcm2vvqIygWUTmJuulF6q+J2pINppGHPDyjw9D4Sb/Gl2zdp4mTD4grMA6utmYgWBvcAnQdOdVU8Q19QU9LkSdLK+rhn06Jq6wAYGt9vFXms0rgwsjwx55SJMozMnInv2NM1FaSIMLK0yAVml28X1Wb7tv4UxqLtPCmWF4wbF1IB7XFV1BLCBwraRAe0nkLznB7XnigCLlWKQsA5F9eTa9Kl7XwhwuGjiV8wmYs7LyYACwHlr76smA3XAwhglIYkk3H2T0IvUKLdImAwSygurForfZHI6HWx7DlXH/wAtXLETa325HVdw4yhnmQBmvbXg9EjxmGUBDhsPiY5UPtFTr6261KnwgxG0EWUEZo0LjlrkuR8aZDdzGOAkmKtGPzb5iPgPmanJu6wxiz5wVCAWN8xIW3P5024d5jsmJEiw8gk7FMbPaE5XQbk7Rc/AksWAXD7TSOO4Rl1F+hU3HppUXeHY8KSJBh0JlY66khR0H9fIVZcXsBmxi4gOoCraxve9iB7taUR7o4pZDIs6B2vdtbm/PpTqUHQWBlsx4sLaeKVLEtJa81L5ROtzfXwXDefZS4fDQRrr4yWPdiNTU/f36tF+2P5TW2L2M0kSwYjEK05YtEfIDUdLjnXJt1MTLkXETq0adBe9vgNelzTdTdD2sb3gBtaOUmVWDI57xLSSdbzwo4/xKH7tP+M0pw31LE/eRfxNW+Xd0/TEnDKEVQMut9BYeVqgRbnSDDzR50vI6sp1tZe/reovw9STbd3mLKTMVSht9meRMp7u79Vh/YWmVRdmYThRRoTcooF+9qlV16YhgB4XEqkF7iOSiiiipqtFqUSD+/J/t3/nWm9KNo4KbjrLCY7hChD5upB0y+lW0okzwVnxE5QQJghRsZtljK6JNDCI7AmSxLsRewFxYDTWtINuyT8NIsiuwcyN7SqEbKco+1c8teVdH2TKrtIogZpAvEVwbBwLZkPO3LQ1u2yZRw5EePioGVgVyoyMb5QF1Fjax+NaPpADT3j1+QsX1y4zP38J2vrHH7UHEbaxEbSIeGzI0IUgEBw5IuddL6elSfpOK4whzxA8POz5CQPFawGbXSw1rmdgTM7O7oWZ4GsAbKEJJAv5daajAH6TxrjLwslut81703upgWiY43gf2UqdOsT2s0TztJ/kJG22HzjOsfEj+kKWC9UQMCt9QDcXFSItp4hUgmkMZSUxhkCkFc/Jg19Tc6i1Zk3dcyO2ZbM056/5iKo+BBvUqbZDHDwxXW8ZiJOtjkIvb4UyaNoi+vn7JNbiTmzE27t/D3UVtpYh4nniMYQZ8iFSSyrfxFr6HQkC1ONlYgyQxu3NlBNu5FVjFYjJBLHFPFw/GFGvFUm94wvU3Ngas2yISkESsLEIoI7G1QrtAZMb25hWYWo51SCSbXvImdlMooorGumioG3sQ0eFndDZkikZT2YISDr5ip9ayRhgQwBBFiDqCDzBFCFSo95MTBm4iM8YSWVTKVWXhoqXFowVN3fQm1hcmpD75SI/DaKNnL8NTG5KPIQjBQbX/JszH9g96tTYZSQSqkgEA2GinmPQ2GnkK5QbMiRVVIo0VTdQqqArdwANDqdR3oQqtg99J5uGEgQGZl4ZdmC5WR2s3huWGQagWN+elSsfvQ/0eB4lRXxETuC75VQKmYjMBq2unkCelPoNkwoSUhjUlsxKooJbXxEganU6+Zon2XE6CN4o2QWsjIpUW5WUiwoQvPcXt7FPGvDly2iOYliCWP0dc3hX/VNr8iSe1OoN9Jn0SBfE6pGXZgB+MyHObXJ0LeEEdDrVp/BsX6OP91fLy/VX4DtWE2VCGZxFGHYhmYIt2YciTa5I7mhCq0G+00lgkCjiOqxl2YAXcqQ+l76ZvDccxe+tRv7ay5jIyjhqqHhodc2SfOCxXVSYhblYWPerkmyYVZmEUYZiGZgi3ZhyYm1yR3NbDZ0Y5Rxjt4R5+X6zfE96EKjbQ3ilDk5MOGj4gd4zmLfiVdSrsvhILWN/60ybfOS4CxxniOViBc3W0yxHigL4SS2YAdiPOrFFsSBVyrBEq66CNQNRY6AdRpXRdlxBmYRRhnIZ2yLdmX2STa5I6E8qZMpAAaJfsXak02VmjQKGdXIYmzISpygjUFl620NOq0ihCiygAXJsBbUm5PvOtb0k1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10668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2157413" cy="61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0813"/>
            <a:ext cx="1433513" cy="112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55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Lego Creative Thinking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5334000" cy="412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L:\Theresa's Files - Galileo\2012.13\Pics and Videos\2012.13\Photos 2012.13\082412145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657475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onkey, clip, grow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In Focus: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</a:t>
            </a:r>
            <a:r>
              <a:rPr lang="en-US" sz="3100" i="1" dirty="0" smtClean="0"/>
              <a:t>0 </a:t>
            </a:r>
            <a:r>
              <a:rPr lang="en-US" sz="3100" i="1" dirty="0"/>
              <a:t>Minutes Each Day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072384" cy="37063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Vocabulary/ background information </a:t>
            </a:r>
          </a:p>
          <a:p>
            <a:r>
              <a:rPr lang="en-US" dirty="0" smtClean="0"/>
              <a:t>Focus on critical thinking</a:t>
            </a:r>
          </a:p>
          <a:p>
            <a:r>
              <a:rPr lang="en-US" dirty="0" smtClean="0"/>
              <a:t>Uses manipulatives in every lesson</a:t>
            </a:r>
          </a:p>
          <a:p>
            <a:r>
              <a:rPr lang="en-US" dirty="0" smtClean="0"/>
              <a:t>No repeated content/skill from grade to grade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maxcdn.nexternal.com/rocksolid/images/Math_in_Focus_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1999"/>
            <a:ext cx="2209800" cy="2759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8071820"/>
              </p:ext>
            </p:extLst>
          </p:nvPr>
        </p:nvGraphicFramePr>
        <p:xfrm>
          <a:off x="4980709" y="3276600"/>
          <a:ext cx="3581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4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07607"/>
            <a:ext cx="7024744" cy="937387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ar Models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5" y="1524000"/>
            <a:ext cx="3411367" cy="18009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02046"/>
              </p:ext>
            </p:extLst>
          </p:nvPr>
        </p:nvGraphicFramePr>
        <p:xfrm>
          <a:off x="914400" y="3886200"/>
          <a:ext cx="3657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5942520" imgH="3911040" progId="">
                  <p:embed/>
                </p:oleObj>
              </mc:Choice>
              <mc:Fallback>
                <p:oleObj r:id="rId4" imgW="5942520" imgH="3911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86200"/>
                        <a:ext cx="36576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5" y="4045806"/>
            <a:ext cx="3557516" cy="197187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93238"/>
              </p:ext>
            </p:extLst>
          </p:nvPr>
        </p:nvGraphicFramePr>
        <p:xfrm>
          <a:off x="1447800" y="1524000"/>
          <a:ext cx="2252418" cy="192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7" imgW="4952160" imgH="4241160" progId="">
                  <p:embed/>
                </p:oleObj>
              </mc:Choice>
              <mc:Fallback>
                <p:oleObj r:id="rId7" imgW="4952160" imgH="4241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1524000"/>
                        <a:ext cx="2252418" cy="192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8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x Van Rees\AppData\Local\Microsoft\Windows\Temporary Internet Files\Content.IE5\6QU51JG0\MP9004393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14750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049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Arts - Primary: </a:t>
            </a:r>
            <a:br>
              <a:rPr lang="en-US" dirty="0" smtClean="0"/>
            </a:br>
            <a:r>
              <a:rPr lang="en-US" sz="3100" i="1" dirty="0" smtClean="0"/>
              <a:t>90 Minutes Each Day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Whole Group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lvl="1"/>
            <a:r>
              <a:rPr lang="en-US" dirty="0"/>
              <a:t>Making </a:t>
            </a:r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Junior Great Books</a:t>
            </a:r>
          </a:p>
          <a:p>
            <a:pPr lvl="1"/>
            <a:r>
              <a:rPr lang="en-US" dirty="0" smtClean="0"/>
              <a:t>Skill Building Picture Books</a:t>
            </a:r>
          </a:p>
          <a:p>
            <a:pPr lvl="1"/>
            <a:r>
              <a:rPr lang="en-US" dirty="0" smtClean="0"/>
              <a:t>Vocabulary</a:t>
            </a:r>
            <a:endParaRPr lang="en-US" dirty="0"/>
          </a:p>
          <a:p>
            <a:pPr lvl="1"/>
            <a:r>
              <a:rPr lang="en-US" dirty="0" smtClean="0"/>
              <a:t>Phonics Lessons</a:t>
            </a:r>
            <a:endParaRPr lang="en-US" dirty="0"/>
          </a:p>
          <a:p>
            <a:pPr lvl="1"/>
            <a:r>
              <a:rPr lang="en-US" dirty="0"/>
              <a:t>Sight Words</a:t>
            </a:r>
          </a:p>
          <a:p>
            <a:pPr lvl="1"/>
            <a:r>
              <a:rPr lang="en-US" dirty="0" smtClean="0"/>
              <a:t>Handwriting</a:t>
            </a:r>
          </a:p>
          <a:p>
            <a:pPr lvl="1"/>
            <a:r>
              <a:rPr lang="en-US" dirty="0" smtClean="0"/>
              <a:t>Spelling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Center Rotations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Guided </a:t>
            </a:r>
            <a:r>
              <a:rPr lang="en-US" dirty="0"/>
              <a:t>R</a:t>
            </a:r>
            <a:r>
              <a:rPr lang="en-US" dirty="0" smtClean="0"/>
              <a:t>eading </a:t>
            </a:r>
            <a:r>
              <a:rPr lang="en-US" dirty="0"/>
              <a:t>– </a:t>
            </a:r>
            <a:r>
              <a:rPr lang="en-US" dirty="0" smtClean="0"/>
              <a:t>Small </a:t>
            </a:r>
            <a:r>
              <a:rPr lang="en-US" dirty="0"/>
              <a:t>G</a:t>
            </a:r>
            <a:r>
              <a:rPr lang="en-US" dirty="0" smtClean="0"/>
              <a:t>roup</a:t>
            </a:r>
            <a:endParaRPr lang="en-US" dirty="0"/>
          </a:p>
          <a:p>
            <a:pPr lvl="1"/>
            <a:r>
              <a:rPr lang="en-US" dirty="0"/>
              <a:t>Independent </a:t>
            </a:r>
            <a:r>
              <a:rPr lang="en-US" dirty="0" smtClean="0"/>
              <a:t>Reading </a:t>
            </a:r>
          </a:p>
          <a:p>
            <a:pPr lvl="1"/>
            <a:r>
              <a:rPr lang="en-US" dirty="0" smtClean="0"/>
              <a:t>Listening to Reading</a:t>
            </a:r>
            <a:endParaRPr lang="en-US" dirty="0"/>
          </a:p>
          <a:p>
            <a:pPr lvl="1"/>
            <a:r>
              <a:rPr lang="en-US" dirty="0"/>
              <a:t>Word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 smtClean="0"/>
              <a:t>Writing/Handwriting</a:t>
            </a:r>
            <a:endParaRPr lang="en-US" dirty="0"/>
          </a:p>
          <a:p>
            <a:pPr lvl="1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  <a:p>
            <a:pPr lvl="1"/>
            <a:r>
              <a:rPr lang="en-US" dirty="0" smtClean="0"/>
              <a:t>Phonemic </a:t>
            </a:r>
            <a:r>
              <a:rPr lang="en-US" dirty="0"/>
              <a:t>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8239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Arts - Intermediate: </a:t>
            </a:r>
            <a:br>
              <a:rPr lang="en-US" dirty="0"/>
            </a:br>
            <a:r>
              <a:rPr lang="en-US" sz="3100" i="1" dirty="0"/>
              <a:t>90 Minutes Each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Novel Study</a:t>
            </a:r>
          </a:p>
          <a:p>
            <a:pPr lvl="1"/>
            <a:r>
              <a:rPr lang="en-US" dirty="0"/>
              <a:t>Guided Reading</a:t>
            </a:r>
          </a:p>
          <a:p>
            <a:pPr lvl="1"/>
            <a:r>
              <a:rPr lang="en-US" dirty="0"/>
              <a:t>Independent Daily Reading </a:t>
            </a:r>
          </a:p>
          <a:p>
            <a:pPr lvl="1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  <a:p>
            <a:pPr lvl="1"/>
            <a:r>
              <a:rPr lang="en-US" dirty="0"/>
              <a:t>Spelling/Vocabulary</a:t>
            </a:r>
          </a:p>
          <a:p>
            <a:pPr lvl="1"/>
            <a:r>
              <a:rPr lang="en-US" dirty="0"/>
              <a:t>Focus on Creativity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Whole Group </a:t>
            </a:r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Making Meaning</a:t>
            </a:r>
          </a:p>
          <a:p>
            <a:pPr lvl="1"/>
            <a:r>
              <a:rPr lang="en-US" dirty="0"/>
              <a:t>Being A Writer/ Writer’s Workshop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12110" y="2316009"/>
            <a:ext cx="3464689" cy="639762"/>
          </a:xfrm>
        </p:spPr>
        <p:txBody>
          <a:bodyPr>
            <a:noAutofit/>
          </a:bodyPr>
          <a:lstStyle/>
          <a:p>
            <a:r>
              <a:rPr lang="en-US" sz="1800" dirty="0"/>
              <a:t>Literacy Skills: Independent/Small </a:t>
            </a:r>
            <a:r>
              <a:rPr lang="en-US" sz="1800" dirty="0" smtClean="0"/>
              <a:t>Groups</a:t>
            </a:r>
            <a:endParaRPr lang="en-US" sz="1800" dirty="0"/>
          </a:p>
        </p:txBody>
      </p:sp>
      <p:pic>
        <p:nvPicPr>
          <p:cNvPr id="1026" name="Picture 2" descr="C:\Users\theresa.dulong\AppData\Local\Microsoft\Windows\Temporary Internet Files\Content.IE5\BENVWR4V\MP9004392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209800" cy="1479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44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Science/Social Studies:</a:t>
            </a:r>
            <a:br>
              <a:rPr lang="en-US" dirty="0"/>
            </a:br>
            <a:r>
              <a:rPr lang="en-US" sz="3100" i="1" dirty="0"/>
              <a:t>60 Minutes Each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Interactive Science</a:t>
            </a:r>
          </a:p>
          <a:p>
            <a:pPr lvl="1"/>
            <a:r>
              <a:rPr lang="en-US" dirty="0" smtClean="0"/>
              <a:t>Uses a workbook that students write in</a:t>
            </a:r>
          </a:p>
          <a:p>
            <a:pPr lvl="1"/>
            <a:r>
              <a:rPr lang="en-US" dirty="0" smtClean="0"/>
              <a:t>Hands on experiments</a:t>
            </a:r>
          </a:p>
          <a:p>
            <a:pPr lvl="1"/>
            <a:r>
              <a:rPr lang="en-US" dirty="0" smtClean="0"/>
              <a:t>Online components for classroom 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Social Studies Weekly</a:t>
            </a:r>
          </a:p>
          <a:p>
            <a:pPr lvl="1"/>
            <a:r>
              <a:rPr lang="en-US" dirty="0" smtClean="0"/>
              <a:t>A periodical format</a:t>
            </a:r>
          </a:p>
          <a:p>
            <a:pPr lvl="1"/>
            <a:r>
              <a:rPr lang="en-US" dirty="0" smtClean="0"/>
              <a:t>Covers all Florida standards for S.S.</a:t>
            </a:r>
          </a:p>
          <a:p>
            <a:pPr lvl="1"/>
            <a:r>
              <a:rPr lang="en-US" dirty="0" smtClean="0"/>
              <a:t>Online components for classroom use</a:t>
            </a:r>
            <a:endParaRPr lang="en-US" dirty="0"/>
          </a:p>
        </p:txBody>
      </p:sp>
      <p:pic>
        <p:nvPicPr>
          <p:cNvPr id="10242" name="Picture 2" descr="C:\Users\Max Van Rees\AppData\Local\Microsoft\Windows\Temporary Internet Files\Content.IE5\MENIEOKI\MP9004372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752600" cy="140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rs. Dulong’s Kindergarten Class 2012-13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urriculum Overview&amp;quot;&quot;/&gt;&lt;property id=&quot;20307&quot; value=&quot;257&quot;/&gt;&lt;/object&gt;&lt;object type=&quot;3&quot; unique_id=&quot;10007&quot;&gt;&lt;property id=&quot;20148&quot; value=&quot;5&quot;/&gt;&lt;property id=&quot;20300&quot; value=&quot;Slide 3 - &amp;quot;Homework Policy&amp;quot;&quot;/&gt;&lt;property id=&quot;20307&quot; value=&quot;259&quot;/&gt;&lt;/object&gt;&lt;object type=&quot;3&quot; unique_id=&quot;10050&quot;&gt;&lt;property id=&quot;20148&quot; value=&quot;5&quot;/&gt;&lt;property id=&quot;20300&quot; value=&quot;Slide 4 - &amp;quot;School Wide Curriculum Overview&amp;quot;&quot;/&gt;&lt;property id=&quot;20307&quot; value=&quot;260&quot;/&gt;&lt;/object&gt;&lt;object type=&quot;3&quot; unique_id=&quot;10088&quot;&gt;&lt;property id=&quot;20148&quot; value=&quot;5&quot;/&gt;&lt;property id=&quot;20300&quot; value=&quot;Slide 18 - &amp;quot;Wow!  That was a lot of information!&amp;quot;&quot;/&gt;&lt;property id=&quot;20307&quot; value=&quot;261&quot;/&gt;&lt;/object&gt;&lt;object type=&quot;3&quot; unique_id=&quot;10089&quot;&gt;&lt;property id=&quot;20148&quot; value=&quot;5&quot;/&gt;&lt;property id=&quot;20300&quot; value=&quot;Slide 5 - &amp;quot;What does all of this look like in the classroom?&amp;quot;&quot;/&gt;&lt;property id=&quot;20307&quot; value=&quot;262&quot;/&gt;&lt;/object&gt;&lt;object type=&quot;3&quot; unique_id=&quot;10106&quot;&gt;&lt;property id=&quot;20148&quot; value=&quot;5&quot;/&gt;&lt;property id=&quot;20300&quot; value=&quot;Slide 8 - &amp;quot;Language Arts: &amp;#x0D;&amp;#x0A;90 Minutes Each Day&amp;quot;&quot;/&gt;&lt;property id=&quot;20307&quot; value=&quot;263&quot;/&gt;&lt;/object&gt;&lt;object type=&quot;3&quot; unique_id=&quot;10137&quot;&gt;&lt;property id=&quot;20148&quot; value=&quot;5&quot;/&gt;&lt;property id=&quot;20300&quot; value=&quot;Slide 7 - &amp;quot;Math In Focus: &amp;#x0D;&amp;#x0A;60 Minutes Each Day&amp;quot;&quot;/&gt;&lt;property id=&quot;20307&quot; value=&quot;264&quot;/&gt;&lt;/object&gt;&lt;object type=&quot;3&quot; unique_id=&quot;10188&quot;&gt;&lt;property id=&quot;20148&quot; value=&quot;5&quot;/&gt;&lt;property id=&quot;20300&quot; value=&quot;Slide 10 - &amp;quot;Science/Social Studies:&amp;#x0D;&amp;#x0A;Going Forward&amp;quot;&quot;/&gt;&lt;property id=&quot;20307&quot; value=&quot;265&quot;/&gt;&lt;/object&gt;&lt;object type=&quot;3&quot; unique_id=&quot;10189&quot;&gt;&lt;property id=&quot;20148&quot; value=&quot;5&quot;/&gt;&lt;property id=&quot;20300&quot; value=&quot;Slide 11 - &amp;quot;Type 1 and 2 Enrichment Clusters:&amp;#x0D;&amp;#x0A;30 Minutes Each Day&amp;quot;&quot;/&gt;&lt;property id=&quot;20307&quot; value=&quot;266&quot;/&gt;&lt;/object&gt;&lt;object type=&quot;3&quot; unique_id=&quot;10190&quot;&gt;&lt;property id=&quot;20148&quot; value=&quot;5&quot;/&gt;&lt;property id=&quot;20300&quot; value=&quot;Slide 12 - &amp;quot;Project Based Learning:&amp;#x0D;&amp;#x0A;60 Minutes Each Day&amp;quot;&quot;/&gt;&lt;property id=&quot;20307&quot; value=&quot;267&quot;/&gt;&lt;/object&gt;&lt;object type=&quot;3&quot; unique_id=&quot;10269&quot;&gt;&lt;property id=&quot;20148&quot; value=&quot;5&quot;/&gt;&lt;property id=&quot;20300&quot; value=&quot;Slide 13 - &amp;quot;Grading&amp;quot;&quot;/&gt;&lt;property id=&quot;20307&quot; value=&quot;269&quot;/&gt;&lt;/object&gt;&lt;object type=&quot;3&quot; unique_id=&quot;10346&quot;&gt;&lt;property id=&quot;20148&quot; value=&quot;5&quot;/&gt;&lt;property id=&quot;20300&quot; value=&quot;Slide 14 - &amp;quot;Classroom Volunteers&amp;quot;&quot;/&gt;&lt;property id=&quot;20307&quot; value=&quot;270&quot;/&gt;&lt;/object&gt;&lt;object type=&quot;3&quot; unique_id=&quot;10507&quot;&gt;&lt;property id=&quot;20148&quot; value=&quot;5&quot;/&gt;&lt;property id=&quot;20300&quot; value=&quot;Slide 15 - &amp;quot;Discipline in the Classroom&amp;quot;&quot;/&gt;&lt;property id=&quot;20307&quot; value=&quot;271&quot;/&gt;&lt;/object&gt;&lt;object type=&quot;3&quot; unique_id=&quot;10508&quot;&gt;&lt;property id=&quot;20148&quot; value=&quot;5&quot;/&gt;&lt;property id=&quot;20300&quot; value=&quot;Slide 16 - &amp;quot;Communication&amp;quot;&quot;/&gt;&lt;property id=&quot;20307&quot; value=&quot;272&quot;/&gt;&lt;/object&gt;&lt;object type=&quot;3&quot; unique_id=&quot;10509&quot;&gt;&lt;property id=&quot;20148&quot; value=&quot;5&quot;/&gt;&lt;property id=&quot;20300&quot; value=&quot;Slide 17 - &amp;quot;Other things of note…&amp;quot;&quot;/&gt;&lt;property id=&quot;20307&quot; value=&quot;273&quot;/&gt;&lt;/object&gt;&lt;object type=&quot;3&quot; unique_id=&quot;10510&quot;&gt;&lt;property id=&quot;20148&quot; value=&quot;5&quot;/&gt;&lt;property id=&quot;20300&quot; value=&quot;Slide 19 - &amp;quot;Thank you for coming!&amp;quot;&quot;/&gt;&lt;property id=&quot;20307&quot; value=&quot;274&quot;/&gt;&lt;/object&gt;&lt;object type=&quot;3&quot; unique_id=&quot;10530&quot;&gt;&lt;property id=&quot;20148&quot; value=&quot;5&quot;/&gt;&lt;property id=&quot;20300&quot; value=&quot;Slide 9 - &amp;quot;Science/Social Studies:&amp;#x0D;&amp;#x0A;60 Minutes Each Day&amp;quot;&quot;/&gt;&lt;property id=&quot;20307&quot; value=&quot;275&quot;/&gt;&lt;/object&gt;&lt;object type=&quot;3&quot; unique_id=&quot;10731&quot;&gt;&lt;property id=&quot;20148&quot; value=&quot;5&quot;/&gt;&lt;property id=&quot;20300&quot; value=&quot;Slide 6 - &amp;quot;Morning Meeting:&amp;#x0D;&amp;#x0A;30 Minutes Each Day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1044</TotalTime>
  <Words>332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Galileo in Action: A Brief Overview of Curriculum and Culture</vt:lpstr>
      <vt:lpstr>Curriculum Overview</vt:lpstr>
      <vt:lpstr>School Wide Curriculum Overview</vt:lpstr>
      <vt:lpstr>Lego Creative Thinking Activity</vt:lpstr>
      <vt:lpstr>Math In Focus:  60 Minutes Each Day</vt:lpstr>
      <vt:lpstr>Bar Models</vt:lpstr>
      <vt:lpstr>Language Arts - Primary:  90 Minutes Each Day</vt:lpstr>
      <vt:lpstr>Language Arts - Intermediate:  90 Minutes Each Day</vt:lpstr>
      <vt:lpstr>Science/Social Studies: 60 Minutes Each Day</vt:lpstr>
      <vt:lpstr>Project Based Learning: 50 Minutes During Weeks With No Creative Productivity</vt:lpstr>
      <vt:lpstr>Other Parts of Our Day</vt:lpstr>
      <vt:lpstr>Technology </vt:lpstr>
      <vt:lpstr>Questions?</vt:lpstr>
      <vt:lpstr>Thank you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Dulong’s Kindergarten Class 2012-13</dc:title>
  <dc:creator>Tdulong</dc:creator>
  <cp:lastModifiedBy>Michele Gill</cp:lastModifiedBy>
  <cp:revision>59</cp:revision>
  <dcterms:created xsi:type="dcterms:W3CDTF">2012-09-26T19:47:28Z</dcterms:created>
  <dcterms:modified xsi:type="dcterms:W3CDTF">2013-10-29T01:16:21Z</dcterms:modified>
</cp:coreProperties>
</file>